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63" r:id="rId3"/>
    <p:sldId id="264" r:id="rId4"/>
    <p:sldId id="266" r:id="rId5"/>
    <p:sldId id="265" r:id="rId6"/>
    <p:sldId id="258" r:id="rId7"/>
    <p:sldId id="268" r:id="rId8"/>
    <p:sldId id="269" r:id="rId9"/>
    <p:sldId id="270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2F6B-4F17-4C93-802A-369BD1AC31F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ED3F-E114-4841-BE2B-9C25D6CF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0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14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2F6B-4F17-4C93-802A-369BD1AC31F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ED3F-E114-4841-BE2B-9C25D6CF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2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-2" y="0"/>
            <a:ext cx="5989983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459346" y="0"/>
            <a:ext cx="10732655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DD77-674D-43F3-8FFB-BE52EFBF8C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65A3-3ADE-4103-A332-47001308B42C}" type="datetimeFigureOut">
              <a:rPr lang="ru-RU" smtClean="0"/>
              <a:t>22.02.2025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465729"/>
            <a:ext cx="105156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91548"/>
            <a:ext cx="105155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0754-E207-441C-A311-4D4398EBC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8243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– дуэт</a:t>
            </a:r>
            <a:br>
              <a:rPr lang="ru-RU" dirty="0"/>
            </a:br>
            <a:r>
              <a:rPr lang="ru-RU" dirty="0"/>
              <a:t>учитель математики Тетерина Р. Ю.</a:t>
            </a:r>
            <a:br>
              <a:rPr lang="ru-RU" dirty="0"/>
            </a:br>
            <a:r>
              <a:rPr lang="ru-RU" dirty="0"/>
              <a:t>учитель физики и математики </a:t>
            </a:r>
            <a:r>
              <a:rPr lang="ru-RU" dirty="0" err="1"/>
              <a:t>Ваховская</a:t>
            </a:r>
            <a:r>
              <a:rPr lang="ru-RU" dirty="0"/>
              <a:t> А. Г.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E3131-E79D-4CD1-BB32-E4CDDFAE8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483" y="5114230"/>
            <a:ext cx="4572000" cy="1434904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/>
              <a:t>Урок подготовили: </a:t>
            </a:r>
          </a:p>
          <a:p>
            <a:pPr algn="r"/>
            <a:r>
              <a:rPr lang="ru-RU" dirty="0"/>
              <a:t>педагог-наставник Тетерина Р.Ю. </a:t>
            </a:r>
          </a:p>
          <a:p>
            <a:pPr algn="r"/>
            <a:r>
              <a:rPr lang="ru-RU" dirty="0"/>
              <a:t>и молодой педагог </a:t>
            </a:r>
            <a:r>
              <a:rPr lang="ru-RU" dirty="0" err="1"/>
              <a:t>Ваховская</a:t>
            </a:r>
            <a:r>
              <a:rPr lang="ru-RU" dirty="0"/>
              <a:t> А.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4C82B-89AE-48C5-8FCF-B1B738AA376F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8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C245F-BBF8-430C-A108-EB817474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Домашняя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8DF68-1F10-422F-9336-1FF1A9EF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18" y="1448312"/>
            <a:ext cx="10515601" cy="47112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Решить задачи, перейдя по коду ниже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Или пройди по ссылке</a:t>
            </a:r>
          </a:p>
          <a:p>
            <a:pPr marL="0" indent="0">
              <a:buNone/>
            </a:pPr>
            <a:r>
              <a:rPr lang="en-US" dirty="0"/>
              <a:t>https://coreapp.ai/app/player/lesson/67437a4db07dfff41e6216fc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111B4-F0A9-4733-A54C-29CA3A3D194F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925DF-8BB1-4CCA-B42F-04F22DACA0B4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FE278E-0BE1-4378-8B8D-DB6C09F1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033588"/>
            <a:ext cx="2349570" cy="23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2CB7-E7FE-4346-BEB1-3F275D60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Рефлексия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4A0CD-1B2B-49E7-82F2-3C94B21A6A98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4A744-5F4F-43A9-99E3-3322BA78B58A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E4E8A-B5FF-4C4B-AD28-8A527742EBE2}"/>
              </a:ext>
            </a:extLst>
          </p:cNvPr>
          <p:cNvSpPr txBox="1"/>
          <p:nvPr/>
        </p:nvSpPr>
        <p:spPr>
          <a:xfrm>
            <a:off x="3292957" y="4463139"/>
            <a:ext cx="56060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«Нет ни одной области математики,</a:t>
            </a:r>
          </a:p>
          <a:p>
            <a:r>
              <a:rPr lang="ru-RU" sz="2400" dirty="0"/>
              <a:t>Как бы абстрактна она ни была, которая</a:t>
            </a:r>
          </a:p>
          <a:p>
            <a:r>
              <a:rPr lang="ru-RU" sz="2400" dirty="0"/>
              <a:t>Когда-нибудь не окажется применимой к</a:t>
            </a:r>
          </a:p>
          <a:p>
            <a:r>
              <a:rPr lang="ru-RU" sz="2400" dirty="0"/>
              <a:t>явлениям действительного мира».</a:t>
            </a:r>
          </a:p>
          <a:p>
            <a:endParaRPr lang="ru-RU" sz="2400" dirty="0"/>
          </a:p>
          <a:p>
            <a:pPr algn="r"/>
            <a:r>
              <a:rPr lang="ru-RU" sz="2400" dirty="0"/>
              <a:t>Н. И. Лобачевский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5D12C9-3270-4137-AFB0-CCCC4B4ACFE7}"/>
              </a:ext>
            </a:extLst>
          </p:cNvPr>
          <p:cNvPicPr/>
          <p:nvPr/>
        </p:nvPicPr>
        <p:blipFill rotWithShape="1">
          <a:blip r:embed="rId2" cstate="print"/>
          <a:srcRect l="-417" t="1" r="40066" b="1155"/>
          <a:stretch/>
        </p:blipFill>
        <p:spPr bwMode="auto">
          <a:xfrm>
            <a:off x="3047999" y="1125926"/>
            <a:ext cx="6096001" cy="32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B8DF-78DC-4A18-9237-F44D8FCC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0"/>
            <a:ext cx="10515599" cy="977899"/>
          </a:xfrm>
        </p:spPr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6BF5BF-4445-405B-882D-58BA89FEF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3" y="977899"/>
                <a:ext cx="10515601" cy="47112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	№1</a:t>
                </a:r>
              </a:p>
              <a:p>
                <a:pPr marL="514350" indent="-514350">
                  <a:buAutoNum type="arabicParenR"/>
                </a:pPr>
                <a:r>
                  <a:rPr lang="ru-RU" dirty="0"/>
                  <a:t>85</a:t>
                </a:r>
              </a:p>
              <a:p>
                <a:pPr marL="0" indent="0">
                  <a:buNone/>
                </a:pPr>
                <a:r>
                  <a:rPr lang="ru-RU" dirty="0"/>
                  <a:t>	№2</a:t>
                </a:r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2)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3)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4)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+15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6BF5BF-4445-405B-882D-58BA89FEF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3" y="977899"/>
                <a:ext cx="10515601" cy="4711234"/>
              </a:xfrm>
              <a:blipFill>
                <a:blip r:embed="rId2"/>
                <a:stretch>
                  <a:fillRect l="-1217" t="-2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BE1FF7-AF56-4AAC-BF40-1F70E6A445AB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62E6CCE-6AD9-4717-B749-1FDF38A725F1}"/>
              </a:ext>
            </a:extLst>
          </p:cNvPr>
          <p:cNvSpPr txBox="1">
            <a:spLocks/>
          </p:cNvSpPr>
          <p:nvPr/>
        </p:nvSpPr>
        <p:spPr>
          <a:xfrm>
            <a:off x="159026" y="1526019"/>
            <a:ext cx="12032974" cy="24893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Arial" panose="020B0604020202020204" pitchFamily="34" charset="0"/>
              <a:buAutoNum type="arabicParenR"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 её появлением математика перешагнула из  алгебры в математический анализ;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Arial" panose="020B0604020202020204" pitchFamily="34" charset="0"/>
              <a:buAutoNum type="arabicParenR"/>
            </a:pPr>
            <a:endParaRPr lang="en-US" sz="112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2) Бывает первой, второй,… ;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3) Обозначается штрихом.</a:t>
            </a:r>
            <a:r>
              <a:rPr lang="en-US" sz="1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endParaRPr lang="en-US" sz="1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ru-RU" sz="11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4) Имеет широкое применение в физике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9600" i="1" dirty="0"/>
              <a:t/>
            </a:r>
            <a:br>
              <a:rPr lang="ru-RU" sz="9600" i="1" dirty="0"/>
            </a:br>
            <a:endParaRPr lang="ru-RU" sz="9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59935-E301-47CE-BB5E-C3C0AD672CF9}"/>
              </a:ext>
            </a:extLst>
          </p:cNvPr>
          <p:cNvSpPr txBox="1"/>
          <p:nvPr/>
        </p:nvSpPr>
        <p:spPr>
          <a:xfrm>
            <a:off x="3132207" y="165652"/>
            <a:ext cx="59275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тему урока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647D9-ED6D-45D9-92E9-4D687EF41BF1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767D07-B04C-4F7D-ABA1-4CE32573D00A}"/>
              </a:ext>
            </a:extLst>
          </p:cNvPr>
          <p:cNvSpPr/>
          <p:nvPr/>
        </p:nvSpPr>
        <p:spPr>
          <a:xfrm>
            <a:off x="360903" y="5172096"/>
            <a:ext cx="11470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Производная и её физический смысл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1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754E-DEF9-4A6E-8135-93D9CE5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пару (самостоятельная работа с самопроверкой)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4887D5CD-4778-4BCF-AD61-4A20A2A5BCF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556371"/>
                  </p:ext>
                </p:extLst>
              </p:nvPr>
            </p:nvGraphicFramePr>
            <p:xfrm>
              <a:off x="675861" y="1226929"/>
              <a:ext cx="3988906" cy="532244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70214">
                      <a:extLst>
                        <a:ext uri="{9D8B030D-6E8A-4147-A177-3AD203B41FA5}">
                          <a16:colId xmlns:a16="http://schemas.microsoft.com/office/drawing/2014/main" val="2736439450"/>
                        </a:ext>
                      </a:extLst>
                    </a:gridCol>
                    <a:gridCol w="2118692">
                      <a:extLst>
                        <a:ext uri="{9D8B030D-6E8A-4147-A177-3AD203B41FA5}">
                          <a16:colId xmlns:a16="http://schemas.microsoft.com/office/drawing/2014/main" val="1874691294"/>
                        </a:ext>
                      </a:extLst>
                    </a:gridCol>
                  </a:tblGrid>
                  <a:tr h="3928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ru-RU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9)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91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10)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3367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11)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7441461"/>
                      </a:ext>
                    </a:extLst>
                  </a:tr>
                  <a:tr h="4410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12) 3</a:t>
                          </a:r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031851"/>
                      </a:ext>
                    </a:extLst>
                  </a:tr>
                  <a:tr h="3591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n>
                                            <a:solidFill>
                                              <a:sysClr val="windowText" lastClr="000000"/>
                                            </a:solidFill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13)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8406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14)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42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7)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15)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9376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8)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16)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788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4887D5CD-4778-4BCF-AD61-4A20A2A5BCF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556371"/>
                  </p:ext>
                </p:extLst>
              </p:nvPr>
            </p:nvGraphicFramePr>
            <p:xfrm>
              <a:off x="675861" y="1226929"/>
              <a:ext cx="3988906" cy="470020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70214">
                      <a:extLst>
                        <a:ext uri="{9D8B030D-6E8A-4147-A177-3AD203B41FA5}">
                          <a16:colId xmlns:a16="http://schemas.microsoft.com/office/drawing/2014/main" val="2736439450"/>
                        </a:ext>
                      </a:extLst>
                    </a:gridCol>
                    <a:gridCol w="2118692">
                      <a:extLst>
                        <a:ext uri="{9D8B030D-6E8A-4147-A177-3AD203B41FA5}">
                          <a16:colId xmlns:a16="http://schemas.microsoft.com/office/drawing/2014/main" val="1874691294"/>
                        </a:ext>
                      </a:extLst>
                    </a:gridCol>
                  </a:tblGrid>
                  <a:tr h="7221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840" r="-113636" b="-550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840" r="-575" b="-550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6912279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105263" r="-113636" b="-47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105263" r="-575" b="-47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367443"/>
                      </a:ext>
                    </a:extLst>
                  </a:tr>
                  <a:tr h="5405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262921" r="-113636" b="-507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262921" r="-575" b="-507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441461"/>
                      </a:ext>
                    </a:extLst>
                  </a:tr>
                  <a:tr h="5107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384524" r="-113636" b="-4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</a:pPr>
                          <a:r>
                            <a:rPr lang="en-US" sz="16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</a:rPr>
                            <a:t>12) 3</a:t>
                          </a:r>
                          <a:endParaRPr lang="ru-RU" sz="1600" b="0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031851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357018" r="-113636" b="-2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357018" r="-575" b="-222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8406396"/>
                      </a:ext>
                    </a:extLst>
                  </a:tr>
                  <a:tr h="5091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620238" r="-113636" b="-2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620238" r="-575" b="-2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426421"/>
                      </a:ext>
                    </a:extLst>
                  </a:tr>
                  <a:tr h="5132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720238" r="-11363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720238" r="-575" b="-1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376387"/>
                      </a:ext>
                    </a:extLst>
                  </a:tr>
                  <a:tr h="5101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5" t="-820238" r="-113636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8793" t="-820238" r="-575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88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D638A3-A02E-4235-8549-89ECAEDA07DD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1160A-0969-4D13-AB21-8302F5380E37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6330B40-57EF-410B-B706-CD58F7EBA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49228"/>
              </p:ext>
            </p:extLst>
          </p:nvPr>
        </p:nvGraphicFramePr>
        <p:xfrm>
          <a:off x="7807974" y="1362312"/>
          <a:ext cx="1484244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22">
                  <a:extLst>
                    <a:ext uri="{9D8B030D-6E8A-4147-A177-3AD203B41FA5}">
                      <a16:colId xmlns:a16="http://schemas.microsoft.com/office/drawing/2014/main" val="3726748996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1267099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14)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50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2)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12) 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9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3)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9)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10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4)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16)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90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5)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10)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48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6)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11)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24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7)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13)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94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8)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7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15)</a:t>
                      </a:r>
                      <a:endParaRPr lang="ru-RU" sz="17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73777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C980C18-21CB-46D0-873D-C1A56AC69A23}"/>
              </a:ext>
            </a:extLst>
          </p:cNvPr>
          <p:cNvCxnSpPr/>
          <p:nvPr/>
        </p:nvCxnSpPr>
        <p:spPr>
          <a:xfrm>
            <a:off x="8203096" y="1802296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6231EE2-6CC0-4D0A-A764-6A09818BAD7C}"/>
              </a:ext>
            </a:extLst>
          </p:cNvPr>
          <p:cNvCxnSpPr/>
          <p:nvPr/>
        </p:nvCxnSpPr>
        <p:spPr>
          <a:xfrm>
            <a:off x="8209719" y="3880284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84A5256-AD2B-407A-A62A-346D3DD27CFA}"/>
              </a:ext>
            </a:extLst>
          </p:cNvPr>
          <p:cNvCxnSpPr/>
          <p:nvPr/>
        </p:nvCxnSpPr>
        <p:spPr>
          <a:xfrm>
            <a:off x="8196470" y="5479774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8B884E-63AC-41E1-8249-0A0996F8DD90}"/>
              </a:ext>
            </a:extLst>
          </p:cNvPr>
          <p:cNvCxnSpPr/>
          <p:nvPr/>
        </p:nvCxnSpPr>
        <p:spPr>
          <a:xfrm>
            <a:off x="8209722" y="4856926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7FEB381-2733-4E7A-9462-1FBF22EC6FCA}"/>
              </a:ext>
            </a:extLst>
          </p:cNvPr>
          <p:cNvCxnSpPr/>
          <p:nvPr/>
        </p:nvCxnSpPr>
        <p:spPr>
          <a:xfrm>
            <a:off x="8209722" y="4434199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58E058E-CB4A-478E-AD56-10163F2ECA47}"/>
              </a:ext>
            </a:extLst>
          </p:cNvPr>
          <p:cNvCxnSpPr/>
          <p:nvPr/>
        </p:nvCxnSpPr>
        <p:spPr>
          <a:xfrm>
            <a:off x="8209723" y="3348349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038C77C-9F9B-4ED2-9BCD-4408C060C3AA}"/>
              </a:ext>
            </a:extLst>
          </p:cNvPr>
          <p:cNvCxnSpPr/>
          <p:nvPr/>
        </p:nvCxnSpPr>
        <p:spPr>
          <a:xfrm>
            <a:off x="8203096" y="2294553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F2CAFE2-862C-422F-A3D1-E0E24523AFAB}"/>
              </a:ext>
            </a:extLst>
          </p:cNvPr>
          <p:cNvCxnSpPr/>
          <p:nvPr/>
        </p:nvCxnSpPr>
        <p:spPr>
          <a:xfrm>
            <a:off x="8169967" y="2796622"/>
            <a:ext cx="344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9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CE0E7-436D-4167-9D8C-27E4E831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236" y="243444"/>
            <a:ext cx="10515599" cy="977899"/>
          </a:xfrm>
        </p:spPr>
        <p:txBody>
          <a:bodyPr/>
          <a:lstStyle/>
          <a:p>
            <a:r>
              <a:rPr lang="ru-RU" dirty="0"/>
              <a:t>Разгадай слово (Работа у доски)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1D5B4-62B1-46B8-9E14-67ABE01C9854}"/>
              </a:ext>
            </a:extLst>
          </p:cNvPr>
          <p:cNvSpPr txBox="1"/>
          <p:nvPr/>
        </p:nvSpPr>
        <p:spPr>
          <a:xfrm>
            <a:off x="0" y="22642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C96D5-195E-4DEA-BD5B-4D21B3EDC99A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8">
                <a:extLst>
                  <a:ext uri="{FF2B5EF4-FFF2-40B4-BE49-F238E27FC236}">
                    <a16:creationId xmlns:a16="http://schemas.microsoft.com/office/drawing/2014/main" id="{7A26ACAF-9AD3-454A-A90B-D14C5EE503A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7153639"/>
                  </p:ext>
                </p:extLst>
              </p:nvPr>
            </p:nvGraphicFramePr>
            <p:xfrm>
              <a:off x="3104321" y="1269447"/>
              <a:ext cx="5575853" cy="32759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3666">
                      <a:extLst>
                        <a:ext uri="{9D8B030D-6E8A-4147-A177-3AD203B41FA5}">
                          <a16:colId xmlns:a16="http://schemas.microsoft.com/office/drawing/2014/main" val="2454651020"/>
                        </a:ext>
                      </a:extLst>
                    </a:gridCol>
                    <a:gridCol w="2554031">
                      <a:extLst>
                        <a:ext uri="{9D8B030D-6E8A-4147-A177-3AD203B41FA5}">
                          <a16:colId xmlns:a16="http://schemas.microsoft.com/office/drawing/2014/main" val="3334724259"/>
                        </a:ext>
                      </a:extLst>
                    </a:gridCol>
                    <a:gridCol w="1537252">
                      <a:extLst>
                        <a:ext uri="{9D8B030D-6E8A-4147-A177-3AD203B41FA5}">
                          <a16:colId xmlns:a16="http://schemas.microsoft.com/office/drawing/2014/main" val="429304330"/>
                        </a:ext>
                      </a:extLst>
                    </a:gridCol>
                    <a:gridCol w="940904">
                      <a:extLst>
                        <a:ext uri="{9D8B030D-6E8A-4147-A177-3AD203B41FA5}">
                          <a16:colId xmlns:a16="http://schemas.microsoft.com/office/drawing/2014/main" val="2386897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5−4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4063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545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𝑐𝑡𝑔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8353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59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8408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8426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5704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8">
                <a:extLst>
                  <a:ext uri="{FF2B5EF4-FFF2-40B4-BE49-F238E27FC236}">
                    <a16:creationId xmlns:a16="http://schemas.microsoft.com/office/drawing/2014/main" id="{7A26ACAF-9AD3-454A-A90B-D14C5EE503A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7153639"/>
                  </p:ext>
                </p:extLst>
              </p:nvPr>
            </p:nvGraphicFramePr>
            <p:xfrm>
              <a:off x="3104321" y="1269447"/>
              <a:ext cx="5575853" cy="32379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3666">
                      <a:extLst>
                        <a:ext uri="{9D8B030D-6E8A-4147-A177-3AD203B41FA5}">
                          <a16:colId xmlns:a16="http://schemas.microsoft.com/office/drawing/2014/main" val="2454651020"/>
                        </a:ext>
                      </a:extLst>
                    </a:gridCol>
                    <a:gridCol w="2554031">
                      <a:extLst>
                        <a:ext uri="{9D8B030D-6E8A-4147-A177-3AD203B41FA5}">
                          <a16:colId xmlns:a16="http://schemas.microsoft.com/office/drawing/2014/main" val="3334724259"/>
                        </a:ext>
                      </a:extLst>
                    </a:gridCol>
                    <a:gridCol w="1537252">
                      <a:extLst>
                        <a:ext uri="{9D8B030D-6E8A-4147-A177-3AD203B41FA5}">
                          <a16:colId xmlns:a16="http://schemas.microsoft.com/office/drawing/2014/main" val="429304330"/>
                        </a:ext>
                      </a:extLst>
                    </a:gridCol>
                    <a:gridCol w="940904">
                      <a:extLst>
                        <a:ext uri="{9D8B030D-6E8A-4147-A177-3AD203B41FA5}">
                          <a16:colId xmlns:a16="http://schemas.microsoft.com/office/drawing/2014/main" val="2386897050"/>
                        </a:ext>
                      </a:extLst>
                    </a:gridCol>
                  </a:tblGrid>
                  <a:tr h="403606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7576" r="-97613" b="-7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7576" r="-61660" b="-7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4063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116393" r="-97613" b="-6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116393" r="-61660" b="-6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545483"/>
                      </a:ext>
                    </a:extLst>
                  </a:tr>
                  <a:tr h="55753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143478" r="-97613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143478" r="-61660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Ю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835363"/>
                      </a:ext>
                    </a:extLst>
                  </a:tr>
                  <a:tr h="55753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246154" r="-97613" b="-2604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246154" r="-61660" b="-2604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Ф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059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516393" r="-97613" b="-2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516393" r="-61660" b="-2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8408584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376000" r="-97613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376000" r="-6166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8426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80" t="-780328" r="-9761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86" t="-780328" r="-6166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57048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512FE67B-9110-44B8-86AF-205BFF2A1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1754"/>
              </p:ext>
            </p:extLst>
          </p:nvPr>
        </p:nvGraphicFramePr>
        <p:xfrm>
          <a:off x="1828800" y="5427153"/>
          <a:ext cx="81274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89">
                  <a:extLst>
                    <a:ext uri="{9D8B030D-6E8A-4147-A177-3AD203B41FA5}">
                      <a16:colId xmlns:a16="http://schemas.microsoft.com/office/drawing/2014/main" val="138878362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994633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1280562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810045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30979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465148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88683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661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758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2FCB90C-2F66-4D00-BD12-D676E4E081CD}"/>
              </a:ext>
            </a:extLst>
          </p:cNvPr>
          <p:cNvSpPr txBox="1"/>
          <p:nvPr/>
        </p:nvSpPr>
        <p:spPr>
          <a:xfrm>
            <a:off x="2252871" y="581770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135A9-4CCB-4841-BAFC-72F6F09F7783}"/>
              </a:ext>
            </a:extLst>
          </p:cNvPr>
          <p:cNvSpPr txBox="1"/>
          <p:nvPr/>
        </p:nvSpPr>
        <p:spPr>
          <a:xfrm>
            <a:off x="3419062" y="581684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9BD4C-DB01-4AB2-810C-28D049CC456D}"/>
              </a:ext>
            </a:extLst>
          </p:cNvPr>
          <p:cNvSpPr txBox="1"/>
          <p:nvPr/>
        </p:nvSpPr>
        <p:spPr>
          <a:xfrm>
            <a:off x="4558747" y="581684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4A91-4E1A-493D-8B6D-08E040DA63C5}"/>
              </a:ext>
            </a:extLst>
          </p:cNvPr>
          <p:cNvSpPr txBox="1"/>
          <p:nvPr/>
        </p:nvSpPr>
        <p:spPr>
          <a:xfrm>
            <a:off x="5751443" y="58159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185FE5-634C-44E6-8B88-3C7520EB0972}"/>
              </a:ext>
            </a:extLst>
          </p:cNvPr>
          <p:cNvSpPr txBox="1"/>
          <p:nvPr/>
        </p:nvSpPr>
        <p:spPr>
          <a:xfrm>
            <a:off x="6930887" y="5815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0F50C-EB86-43EC-8CA9-7A07FD0561D6}"/>
              </a:ext>
            </a:extLst>
          </p:cNvPr>
          <p:cNvSpPr txBox="1"/>
          <p:nvPr/>
        </p:nvSpPr>
        <p:spPr>
          <a:xfrm>
            <a:off x="8057323" y="581425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F3D9C-7280-42CB-903B-9CDAB4E777FE}"/>
              </a:ext>
            </a:extLst>
          </p:cNvPr>
          <p:cNvSpPr txBox="1"/>
          <p:nvPr/>
        </p:nvSpPr>
        <p:spPr>
          <a:xfrm>
            <a:off x="9223510" y="5814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30598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0CE3-88C7-4767-90F2-6A8DE80F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Историческая справка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B9B45-8573-4308-8778-F88F714F4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465729"/>
                <a:ext cx="7243959" cy="4711234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/>
                <a:r>
                  <a:rPr lang="ru-RU" sz="1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из </a:t>
                </a:r>
                <a:r>
                  <a:rPr lang="ru-RU" sz="1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создателей дифференциального исчисления.</a:t>
                </a:r>
              </a:p>
              <a:p>
                <a:pPr algn="just"/>
                <a:r>
                  <a:rPr lang="ru-RU" sz="1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Ньютон ввёл понятие производной, изучая законы механики, тем самым раскрыл  её механический смысл.</a:t>
                </a:r>
              </a:p>
              <a:p>
                <a:pPr algn="just"/>
                <a:endParaRPr lang="ru-RU" sz="1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Интересный факт:</a:t>
                </a:r>
              </a:p>
              <a:p>
                <a:pPr marL="0" indent="0" algn="just">
                  <a:buNone/>
                </a:pPr>
                <a:r>
                  <a:rPr lang="ru-RU" sz="1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Ньютон  назвал производную «</a:t>
                </a:r>
                <a:r>
                  <a:rPr lang="ru-RU" sz="1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флюксией</a:t>
                </a:r>
                <a:r>
                  <a:rPr lang="ru-RU" sz="12000" dirty="0">
                    <a:latin typeface="Times New Roman" panose="02020603050405020304" pitchFamily="18" charset="0"/>
                    <a:cs typeface="Times New Roman" pitchFamily="18" charset="0"/>
                  </a:rPr>
                  <a:t>» и обозначал точкой, а саму функцию - </a:t>
                </a:r>
                <a:r>
                  <a:rPr lang="ru-RU" sz="12000" dirty="0" err="1">
                    <a:latin typeface="Times New Roman" panose="02020603050405020304" pitchFamily="18" charset="0"/>
                    <a:cs typeface="Times New Roman" pitchFamily="18" charset="0"/>
                  </a:rPr>
                  <a:t>флюентой</a:t>
                </a:r>
                <a:r>
                  <a:rPr lang="en-US" sz="9600" i="1" dirty="0">
                    <a:latin typeface="Times New Roman" panose="02020603050405020304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0000" i="1" dirty="0">
                              <a:latin typeface="Times New Roman" panose="02020603050405020304" pitchFamily="18" charset="0"/>
                              <a:cs typeface="Times New Roman" pitchFamily="18" charset="0"/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20000" i="1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CB9B45-8573-4308-8778-F88F714F4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465729"/>
                <a:ext cx="7243959" cy="4711234"/>
              </a:xfrm>
              <a:blipFill>
                <a:blip r:embed="rId3"/>
                <a:stretch>
                  <a:fillRect l="-2020" t="-4398" r="-1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A943B3-7F71-4718-871E-D912F762E220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EFC4F-C035-4A3E-A59A-56F6687459BF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p:pic>
        <p:nvPicPr>
          <p:cNvPr id="6" name="Picture 7" descr="A:\ЗГН\Ньютон.jpg">
            <a:extLst>
              <a:ext uri="{FF2B5EF4-FFF2-40B4-BE49-F238E27FC236}">
                <a16:creationId xmlns:a16="http://schemas.microsoft.com/office/drawing/2014/main" id="{ADAFBE71-42FE-41EA-B2E7-7C66BE56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5908" y="1269447"/>
            <a:ext cx="2646363" cy="3352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7082F5-6C5B-44E0-92B4-57082202E1A6}"/>
              </a:ext>
            </a:extLst>
          </p:cNvPr>
          <p:cNvSpPr txBox="1"/>
          <p:nvPr/>
        </p:nvSpPr>
        <p:spPr>
          <a:xfrm>
            <a:off x="8082160" y="4707107"/>
            <a:ext cx="366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Исаак Ньютон (1643-1727)</a:t>
            </a:r>
          </a:p>
        </p:txBody>
      </p:sp>
    </p:spTree>
    <p:extLst>
      <p:ext uri="{BB962C8B-B14F-4D97-AF65-F5344CB8AC3E}">
        <p14:creationId xmlns:p14="http://schemas.microsoft.com/office/powerpoint/2010/main" val="2224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0E931-BA8F-40AB-B47F-0B76A714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08" y="324344"/>
            <a:ext cx="10515599" cy="977899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Физический (механический) смысл производной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72CB8-1D27-4DB2-97F8-70E1EF0C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5729"/>
            <a:ext cx="10515601" cy="22856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Если при прямолинейном движении путь </a:t>
            </a:r>
            <a:r>
              <a:rPr lang="en-US" dirty="0"/>
              <a:t>S, </a:t>
            </a:r>
            <a:r>
              <a:rPr lang="ru-RU" dirty="0"/>
              <a:t>пройденный телом, есть функция от времени, т.е. </a:t>
            </a:r>
            <a:r>
              <a:rPr lang="en-US" b="1" dirty="0">
                <a:solidFill>
                  <a:srgbClr val="FF0000"/>
                </a:solidFill>
              </a:rPr>
              <a:t>S=s(t)</a:t>
            </a:r>
            <a:r>
              <a:rPr lang="ru-RU" dirty="0"/>
              <a:t>, то скорость точки есть производная пути по времени, т. е. </a:t>
            </a:r>
            <a:r>
              <a:rPr lang="en-US" b="1" dirty="0">
                <a:solidFill>
                  <a:srgbClr val="FF0000"/>
                </a:solidFill>
              </a:rPr>
              <a:t>V(t)=s’(t)</a:t>
            </a:r>
          </a:p>
          <a:p>
            <a:pPr algn="just"/>
            <a:r>
              <a:rPr lang="ru-RU" dirty="0"/>
              <a:t>Эта </a:t>
            </a:r>
            <a:r>
              <a:rPr lang="ru-RU" b="1" dirty="0">
                <a:solidFill>
                  <a:srgbClr val="FF0000"/>
                </a:solidFill>
              </a:rPr>
              <a:t>производная</a:t>
            </a:r>
            <a:r>
              <a:rPr lang="ru-RU" dirty="0"/>
              <a:t> выражает </a:t>
            </a:r>
            <a:r>
              <a:rPr lang="ru-RU" b="1" dirty="0">
                <a:solidFill>
                  <a:srgbClr val="FF0000"/>
                </a:solidFill>
              </a:rPr>
              <a:t>мгновенную скорость </a:t>
            </a:r>
            <a:r>
              <a:rPr lang="ru-RU" dirty="0"/>
              <a:t>в момент времени </a:t>
            </a:r>
            <a:r>
              <a:rPr lang="en-US" dirty="0"/>
              <a:t>t</a:t>
            </a:r>
            <a:endParaRPr lang="ru-RU" dirty="0"/>
          </a:p>
          <a:p>
            <a:pPr algn="just"/>
            <a:r>
              <a:rPr lang="ru-RU" dirty="0"/>
              <a:t>Если известен закон движения тела (материальной точки), то скорость и ускорение можно найти, взяв производные по времени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798DE-2B70-44DD-ADA2-8B6AA9531E20}"/>
              </a:ext>
            </a:extLst>
          </p:cNvPr>
          <p:cNvSpPr txBox="1"/>
          <p:nvPr/>
        </p:nvSpPr>
        <p:spPr>
          <a:xfrm>
            <a:off x="0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27.11.2024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56200-229A-4DCC-8EC6-F3DDB4CB7005}"/>
              </a:ext>
            </a:extLst>
          </p:cNvPr>
          <p:cNvSpPr txBox="1"/>
          <p:nvPr/>
        </p:nvSpPr>
        <p:spPr>
          <a:xfrm>
            <a:off x="8338060" y="-19599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Производная и ее физический смысл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156F8F-06B1-4AB4-9A60-8C218943936B}"/>
                  </a:ext>
                </a:extLst>
              </p:cNvPr>
              <p:cNvSpPr txBox="1"/>
              <p:nvPr/>
            </p:nvSpPr>
            <p:spPr>
              <a:xfrm>
                <a:off x="3745523" y="4078356"/>
                <a:ext cx="4700953" cy="1846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3000" b="0" i="1" dirty="0">
                    <a:latin typeface="Cambria Math" panose="02040503050406030204" pitchFamily="18" charset="0"/>
                  </a:rPr>
                  <a:t>Скорость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000" b="0" dirty="0"/>
              </a:p>
              <a:p>
                <a:r>
                  <a:rPr lang="ru-RU" sz="3000" i="1" dirty="0"/>
                  <a:t>Ускорение</a:t>
                </a:r>
                <a:endParaRPr lang="en-US" sz="3000" i="1" dirty="0"/>
              </a:p>
              <a:p>
                <a:pPr algn="ctr"/>
                <a:r>
                  <a:rPr lang="en-US" sz="3000" i="1" dirty="0"/>
                  <a:t>a(t)=V’(t)=x”(t)</a:t>
                </a:r>
                <a:endParaRPr lang="ru-RU" sz="3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156F8F-06B1-4AB4-9A60-8C218943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23" y="4078356"/>
                <a:ext cx="4700953" cy="1846659"/>
              </a:xfrm>
              <a:prstGeom prst="rect">
                <a:avLst/>
              </a:prstGeom>
              <a:blipFill>
                <a:blip r:embed="rId2"/>
                <a:stretch>
                  <a:fillRect l="-4922" t="-6601" b="-12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7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445E0-AB17-4052-979D-9EFCF820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Функциональная грамотность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803580-F051-4F31-9246-42EE504FB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68895"/>
                <a:ext cx="10515601" cy="288052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Задача</a:t>
                </a:r>
              </a:p>
              <a:p>
                <a:pPr marL="0" indent="0" algn="just">
                  <a:buNone/>
                </a:pPr>
                <a:r>
                  <a:rPr lang="ru-RU" dirty="0"/>
                  <a:t>Девочка захотела покататься на каруселях, а мама решила сфотографировать дочку. Вращение карусели совершается по закону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Фотография может быть хорошего качества только при ускорении равном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. В какой момент времени необходимо сделать снимок?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803580-F051-4F31-9246-42EE504FB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68895"/>
                <a:ext cx="10515601" cy="2880522"/>
              </a:xfrm>
              <a:blipFill>
                <a:blip r:embed="rId2"/>
                <a:stretch>
                  <a:fillRect l="-1159" t="-3602" r="-1159" b="-3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03672C-A291-4C96-80AE-B0B0480306D1}"/>
              </a:ext>
            </a:extLst>
          </p:cNvPr>
          <p:cNvSpPr txBox="1"/>
          <p:nvPr/>
        </p:nvSpPr>
        <p:spPr>
          <a:xfrm>
            <a:off x="4691191" y="3978279"/>
            <a:ext cx="14048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/>
              <a:t>Решение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DB3271F-DC1F-41D2-80AF-4A44F5035650}"/>
                  </a:ext>
                </a:extLst>
              </p:cNvPr>
              <p:cNvSpPr/>
              <p:nvPr/>
            </p:nvSpPr>
            <p:spPr>
              <a:xfrm>
                <a:off x="994951" y="4666665"/>
                <a:ext cx="27289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8DB3271F-DC1F-41D2-80AF-4A44F5035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51" y="4666665"/>
                <a:ext cx="272895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438FCF2-5DAF-42BB-9320-F15BEA4950AE}"/>
                  </a:ext>
                </a:extLst>
              </p:cNvPr>
              <p:cNvSpPr/>
              <p:nvPr/>
            </p:nvSpPr>
            <p:spPr>
              <a:xfrm>
                <a:off x="838197" y="5279397"/>
                <a:ext cx="247074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438FCF2-5DAF-42BB-9320-F15BEA495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279397"/>
                <a:ext cx="247074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0918742-8E26-485F-A121-8E0BB50E4657}"/>
                  </a:ext>
                </a:extLst>
              </p:cNvPr>
              <p:cNvSpPr/>
              <p:nvPr/>
            </p:nvSpPr>
            <p:spPr>
              <a:xfrm>
                <a:off x="838197" y="5953720"/>
                <a:ext cx="9254457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−→      3=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−→</m:t>
                    </m:r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8=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8∗3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0918742-8E26-485F-A121-8E0BB50E4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953720"/>
                <a:ext cx="9254457" cy="485454"/>
              </a:xfrm>
              <a:prstGeom prst="rect">
                <a:avLst/>
              </a:prstGeom>
              <a:blipFill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F53319B-07AC-4F11-8914-5CDFA3B57D53}"/>
              </a:ext>
            </a:extLst>
          </p:cNvPr>
          <p:cNvSpPr txBox="1"/>
          <p:nvPr/>
        </p:nvSpPr>
        <p:spPr>
          <a:xfrm>
            <a:off x="6374293" y="4774845"/>
            <a:ext cx="32240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Ответ: </a:t>
            </a:r>
            <a:r>
              <a:rPr lang="en-US" sz="3000" dirty="0"/>
              <a:t>t=12 </a:t>
            </a:r>
            <a:r>
              <a:rPr lang="ru-RU" sz="3000" dirty="0"/>
              <a:t>секунд</a:t>
            </a:r>
          </a:p>
        </p:txBody>
      </p:sp>
    </p:spTree>
    <p:extLst>
      <p:ext uri="{BB962C8B-B14F-4D97-AF65-F5344CB8AC3E}">
        <p14:creationId xmlns:p14="http://schemas.microsoft.com/office/powerpoint/2010/main" val="10900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34F15-7180-4EFA-BCC3-6758E178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Закрепление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BC17E-3D08-4437-AC68-216784ED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496"/>
            <a:ext cx="10515601" cy="39010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Задача по математике (ЕГЭ – задание 8)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Задача по физике(ЕГЭ – задание 1)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D106FD-BD4F-497B-92A2-584C42B8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94110"/>
            <a:ext cx="107972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 разгоняется на прямолинейном участке пути, при этом зависимость пройденного телом пути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от времени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имеет вид: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Чему равна скорость тела в момент времени 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  =  2 c при таком движении? (Ответ дайте в метрах в секунду.)</a:t>
            </a:r>
          </a:p>
        </p:txBody>
      </p:sp>
      <p:pic>
        <p:nvPicPr>
          <p:cNvPr id="1026" name="Picture 2" descr="S=4t плюс t в квадрате .">
            <a:extLst>
              <a:ext uri="{FF2B5EF4-FFF2-40B4-BE49-F238E27FC236}">
                <a16:creationId xmlns:a16="http://schemas.microsoft.com/office/drawing/2014/main" id="{B5FC007C-E690-461A-B851-27AAFC36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74" y="2379292"/>
            <a:ext cx="1320829" cy="3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ED7532C-B0DF-488A-B048-43C53C0F5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199" y="4258663"/>
                <a:ext cx="10797210" cy="946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Материальная точка движется прямолинейно по закону </a:t>
                </a:r>
                <a14:m>
                  <m:oMath xmlns:m="http://schemas.openxmlformats.org/officeDocument/2006/math"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ru-RU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−48</m:t>
                    </m:r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+17</m:t>
                    </m:r>
                    <m:r>
                      <a: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(где </a:t>
                </a:r>
                <a:r>
                  <a:rPr lang="en-US" altLang="ru-RU" i="1" dirty="0">
                    <a:latin typeface="Arial" panose="020B0604020202020204" pitchFamily="34" charset="0"/>
                  </a:rPr>
                  <a:t>s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 </a:t>
                </a:r>
                <a:r>
                  <a:rPr kumimoji="0" lang="en-US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r>
                  <a:rPr kumimoji="0" lang="en-US" altLang="ru-RU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расстояние от точки отсчета в метрах, </a:t>
                </a:r>
                <a:r>
                  <a:rPr kumimoji="0" lang="ru-RU" altLang="ru-RU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  — время в секундах, измеренное с начала движения). Найдите ее скорость (в м/с) в момент времени </a:t>
                </a:r>
                <a:r>
                  <a:rPr kumimoji="0" lang="ru-RU" altLang="ru-RU" sz="1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  =  9 с.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ED7532C-B0DF-488A-B048-43C53C0F5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4258663"/>
                <a:ext cx="10797210" cy="946991"/>
              </a:xfrm>
              <a:prstGeom prst="rect">
                <a:avLst/>
              </a:prstGeom>
              <a:blipFill>
                <a:blip r:embed="rId3"/>
                <a:stretch>
                  <a:fillRect l="-451" t="-1935" r="-339" b="-8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96BBD9-44B3-45E9-8D59-55168F70B5A6}"/>
              </a:ext>
            </a:extLst>
          </p:cNvPr>
          <p:cNvSpPr txBox="1"/>
          <p:nvPr/>
        </p:nvSpPr>
        <p:spPr>
          <a:xfrm>
            <a:off x="4980762" y="3283901"/>
            <a:ext cx="1517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Ответ: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72732-85DA-44E3-9591-4BCA1C668230}"/>
              </a:ext>
            </a:extLst>
          </p:cNvPr>
          <p:cNvSpPr txBox="1"/>
          <p:nvPr/>
        </p:nvSpPr>
        <p:spPr>
          <a:xfrm>
            <a:off x="4987390" y="5185583"/>
            <a:ext cx="1712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Ответ: 60</a:t>
            </a:r>
          </a:p>
        </p:txBody>
      </p:sp>
    </p:spTree>
    <p:extLst>
      <p:ext uri="{BB962C8B-B14F-4D97-AF65-F5344CB8AC3E}">
        <p14:creationId xmlns:p14="http://schemas.microsoft.com/office/powerpoint/2010/main" val="8023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3CC6EB80-CE8B-49A2-83D3-AE9DEDBF3193}" vid="{53595119-5E66-435C-AC47-89BA92C238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4816</TotalTime>
  <Words>467</Words>
  <Application>Microsoft Office PowerPoint</Application>
  <PresentationFormat>Широкоэкранный</PresentationFormat>
  <Paragraphs>167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Тема4</vt:lpstr>
      <vt:lpstr>Урок – дуэт учитель математики Тетерина Р. Ю. учитель физики и математики Ваховская А. Г. </vt:lpstr>
      <vt:lpstr>Проверка домашнего задания</vt:lpstr>
      <vt:lpstr>Презентация PowerPoint</vt:lpstr>
      <vt:lpstr>Составь пару (самостоятельная работа с самопроверкой)</vt:lpstr>
      <vt:lpstr>Разгадай слово (Работа у доски)</vt:lpstr>
      <vt:lpstr>Историческая справка</vt:lpstr>
      <vt:lpstr>Физический (механический) смысл производной</vt:lpstr>
      <vt:lpstr>Функциональная грамотность</vt:lpstr>
      <vt:lpstr>Закрепление материала</vt:lpstr>
      <vt:lpstr>Домашняя работа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Геометрический и физический смысл производной</dc:title>
  <dc:creator>Настюха</dc:creator>
  <cp:lastModifiedBy>User</cp:lastModifiedBy>
  <cp:revision>26</cp:revision>
  <dcterms:created xsi:type="dcterms:W3CDTF">2024-11-11T06:05:13Z</dcterms:created>
  <dcterms:modified xsi:type="dcterms:W3CDTF">2025-02-22T20:41:10Z</dcterms:modified>
</cp:coreProperties>
</file>