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65"/>
              </a:lnSpc>
            </a:pPr>
            <a:r>
              <a:rPr spc="-45" dirty="0"/>
              <a:t>https://schol2.ru/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65"/>
              </a:lnSpc>
            </a:pPr>
            <a:r>
              <a:rPr spc="265" dirty="0"/>
              <a:t>МАОУ</a:t>
            </a:r>
            <a:r>
              <a:rPr spc="-195" dirty="0"/>
              <a:t> </a:t>
            </a:r>
            <a:r>
              <a:rPr spc="320" dirty="0"/>
              <a:t>СОШ</a:t>
            </a:r>
            <a:r>
              <a:rPr spc="-180" dirty="0"/>
              <a:t> </a:t>
            </a:r>
            <a:r>
              <a:rPr spc="120" dirty="0"/>
              <a:t>№2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65"/>
              </a:lnSpc>
            </a:pPr>
            <a:r>
              <a:rPr spc="-45" dirty="0"/>
              <a:t>https://schol2.ru/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65"/>
              </a:lnSpc>
            </a:pPr>
            <a:r>
              <a:rPr spc="265" dirty="0"/>
              <a:t>МАОУ</a:t>
            </a:r>
            <a:r>
              <a:rPr spc="-195" dirty="0"/>
              <a:t> </a:t>
            </a:r>
            <a:r>
              <a:rPr spc="320" dirty="0"/>
              <a:t>СОШ</a:t>
            </a:r>
            <a:r>
              <a:rPr spc="-180" dirty="0"/>
              <a:t> </a:t>
            </a:r>
            <a:r>
              <a:rPr spc="120" dirty="0"/>
              <a:t>№2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65"/>
              </a:lnSpc>
            </a:pPr>
            <a:r>
              <a:rPr spc="-45" dirty="0"/>
              <a:t>https://schol2.ru/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ts val="2265"/>
              </a:lnSpc>
            </a:pPr>
            <a:r>
              <a:rPr spc="265" dirty="0"/>
              <a:t>МАОУ</a:t>
            </a:r>
            <a:r>
              <a:rPr spc="-195" dirty="0"/>
              <a:t> </a:t>
            </a:r>
            <a:r>
              <a:rPr spc="320" dirty="0"/>
              <a:t>СОШ</a:t>
            </a:r>
            <a:r>
              <a:rPr spc="-180" dirty="0"/>
              <a:t> </a:t>
            </a:r>
            <a:r>
              <a:rPr spc="120" dirty="0"/>
              <a:t>№2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marL="12700">
              <a:lnSpc>
                <a:spcPts val="2265"/>
              </a:lnSpc>
            </a:pPr>
            <a:r>
              <a:rPr lang="ru-RU" spc="265" smtClean="0"/>
              <a:t>МАОУ</a:t>
            </a:r>
            <a:r>
              <a:rPr lang="ru-RU" spc="-195" smtClean="0"/>
              <a:t> </a:t>
            </a:r>
            <a:r>
              <a:rPr lang="ru-RU" spc="320" smtClean="0"/>
              <a:t>СОШ</a:t>
            </a:r>
            <a:r>
              <a:rPr lang="ru-RU" spc="-180" smtClean="0"/>
              <a:t> </a:t>
            </a:r>
            <a:r>
              <a:rPr lang="ru-RU" spc="120" smtClean="0"/>
              <a:t>№2</a:t>
            </a:r>
            <a:endParaRPr lang="ru-RU" spc="12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marL="12700">
              <a:lnSpc>
                <a:spcPts val="2265"/>
              </a:lnSpc>
            </a:pPr>
            <a:r>
              <a:rPr lang="en-US" spc="-45" smtClean="0"/>
              <a:t>https://schol2.ru/</a:t>
            </a:r>
            <a:endParaRPr lang="en-US" spc="-45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152400"/>
            <a:ext cx="565848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500" b="1" spc="-400" dirty="0">
                <a:solidFill>
                  <a:schemeClr val="accent3">
                    <a:lumMod val="50000"/>
                  </a:schemeClr>
                </a:solidFill>
                <a:latin typeface="Trebuchet MS"/>
                <a:cs typeface="Trebuchet MS"/>
              </a:rPr>
              <a:t>Итоговое</a:t>
            </a:r>
            <a:endParaRPr sz="10500" dirty="0">
              <a:solidFill>
                <a:schemeClr val="accent3">
                  <a:lumMod val="50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400" y="1600200"/>
            <a:ext cx="9852025" cy="3244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0500" b="1" spc="-72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С</a:t>
            </a:r>
            <a:r>
              <a:rPr sz="10500" b="1" spc="-72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обеседование</a:t>
            </a:r>
            <a:r>
              <a:rPr lang="ru-RU" sz="10500" b="1" spc="-72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2025</a:t>
            </a:r>
            <a:r>
              <a:rPr sz="10500" b="1" spc="-106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cs typeface="Trebuchet MS"/>
              </a:rPr>
              <a:t> </a:t>
            </a:r>
            <a:endParaRPr sz="105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8800" y="4876800"/>
            <a:ext cx="642810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5" dirty="0" smtClean="0">
                <a:latin typeface="Times New Roman" pitchFamily="18" charset="0"/>
                <a:cs typeface="Times New Roman" pitchFamily="18" charset="0"/>
              </a:rPr>
              <a:t>Даты</a:t>
            </a:r>
            <a:r>
              <a:rPr sz="3600" b="1" spc="-2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8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36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45" dirty="0"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sz="36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75" dirty="0">
                <a:latin typeface="Times New Roman" pitchFamily="18" charset="0"/>
                <a:cs typeface="Times New Roman" pitchFamily="18" charset="0"/>
              </a:rPr>
              <a:t>оценивания</a:t>
            </a:r>
            <a:endParaRPr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77200" y="5029200"/>
            <a:ext cx="3091815" cy="4161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b="1" spc="-10" dirty="0">
                <a:latin typeface="Times New Roman" pitchFamily="18" charset="0"/>
                <a:cs typeface="Times New Roman" pitchFamily="18" charset="0"/>
              </a:rPr>
              <a:t>Допуск</a:t>
            </a:r>
            <a:r>
              <a:rPr sz="2600" b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spc="-11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sz="2600" b="1" spc="-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spc="-45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sz="2600" b="1" spc="-3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00" b="1" spc="220" dirty="0">
                <a:latin typeface="Times New Roman" pitchFamily="18" charset="0"/>
                <a:cs typeface="Times New Roman" pitchFamily="18" charset="0"/>
              </a:rPr>
              <a:t>ИА-</a:t>
            </a:r>
            <a:r>
              <a:rPr sz="2600" b="1" spc="-50" dirty="0">
                <a:latin typeface="Times New Roman" pitchFamily="18" charset="0"/>
                <a:cs typeface="Times New Roman" pitchFamily="18" charset="0"/>
              </a:rPr>
              <a:t>9</a:t>
            </a:r>
            <a:endParaRPr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9800" y="6216649"/>
            <a:ext cx="2050414" cy="32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950" b="1" spc="265" dirty="0" smtClean="0">
                <a:latin typeface="Trebuchet MS"/>
                <a:cs typeface="Trebuchet MS"/>
              </a:rPr>
              <a:t>МБОУ СОШ 16</a:t>
            </a:r>
            <a:endParaRPr sz="195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1000" y="304800"/>
            <a:ext cx="3122295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85" dirty="0">
                <a:latin typeface="Trebuchet MS"/>
                <a:cs typeface="Trebuchet MS"/>
              </a:rPr>
              <a:t>Задание</a:t>
            </a:r>
            <a:r>
              <a:rPr sz="5250" b="1" spc="-530" dirty="0">
                <a:latin typeface="Trebuchet MS"/>
                <a:cs typeface="Trebuchet MS"/>
              </a:rPr>
              <a:t> </a:t>
            </a:r>
            <a:r>
              <a:rPr sz="5250" b="1" spc="-520" dirty="0">
                <a:latin typeface="Trebuchet MS"/>
                <a:cs typeface="Trebuchet MS"/>
              </a:rPr>
              <a:t>4. </a:t>
            </a:r>
            <a:r>
              <a:rPr sz="5250" b="1" spc="-10" dirty="0">
                <a:latin typeface="Trebuchet MS"/>
                <a:cs typeface="Trebuchet MS"/>
              </a:rPr>
              <a:t>Диалог</a:t>
            </a:r>
            <a:endParaRPr sz="52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7800" y="2133600"/>
            <a:ext cx="10058400" cy="3123932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3200" b="1" spc="-60" dirty="0">
                <a:latin typeface="Times New Roman" pitchFamily="18" charset="0"/>
                <a:cs typeface="Times New Roman" pitchFamily="18" charset="0"/>
              </a:rPr>
              <a:t>Собеседник-</a:t>
            </a:r>
            <a:r>
              <a:rPr sz="3200" b="1" spc="-90" dirty="0">
                <a:latin typeface="Times New Roman" pitchFamily="18" charset="0"/>
                <a:cs typeface="Times New Roman" pitchFamily="18" charset="0"/>
              </a:rPr>
              <a:t>экзаменатор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задаст </a:t>
            </a:r>
            <a:r>
              <a:rPr sz="3200" b="1" spc="-90" dirty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sz="3200" b="1" spc="-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8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3200" b="1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5" dirty="0">
                <a:latin typeface="Times New Roman" pitchFamily="18" charset="0"/>
                <a:cs typeface="Times New Roman" pitchFamily="18" charset="0"/>
              </a:rPr>
              <a:t>карточке-</a:t>
            </a:r>
            <a:r>
              <a:rPr sz="3200" b="1" spc="-90" dirty="0">
                <a:latin typeface="Times New Roman" pitchFamily="18" charset="0"/>
                <a:cs typeface="Times New Roman" pitchFamily="18" charset="0"/>
              </a:rPr>
              <a:t>теме,</a:t>
            </a:r>
            <a:r>
              <a:rPr sz="3200" b="1" spc="-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которую </a:t>
            </a:r>
            <a:r>
              <a:rPr sz="3200" b="1" spc="-120" dirty="0">
                <a:latin typeface="Times New Roman" pitchFamily="18" charset="0"/>
                <a:cs typeface="Times New Roman" pitchFamily="18" charset="0"/>
              </a:rPr>
              <a:t>выбрал</a:t>
            </a:r>
            <a:r>
              <a:rPr sz="3200" b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ученик.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12700" marR="200025">
              <a:lnSpc>
                <a:spcPts val="2930"/>
              </a:lnSpc>
              <a:spcBef>
                <a:spcPts val="1710"/>
              </a:spcBef>
            </a:pPr>
            <a:r>
              <a:rPr sz="3200" b="1" spc="-70" dirty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sz="3200" b="1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85" dirty="0">
                <a:latin typeface="Times New Roman" pitchFamily="18" charset="0"/>
                <a:cs typeface="Times New Roman" pitchFamily="18" charset="0"/>
              </a:rPr>
              <a:t>собеседника</a:t>
            </a:r>
            <a:r>
              <a:rPr sz="3200" b="1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95" dirty="0">
                <a:latin typeface="Times New Roman" pitchFamily="18" charset="0"/>
                <a:cs typeface="Times New Roman" pitchFamily="18" charset="0"/>
              </a:rPr>
              <a:t>прописаны</a:t>
            </a:r>
            <a:r>
              <a:rPr sz="3200" b="1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3200" b="1" spc="-75" dirty="0">
                <a:latin typeface="Times New Roman" pitchFamily="18" charset="0"/>
                <a:cs typeface="Times New Roman" pitchFamily="18" charset="0"/>
              </a:rPr>
              <a:t>экзаменационном</a:t>
            </a:r>
            <a:r>
              <a:rPr sz="3200" b="1" spc="-1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материале.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3200" b="1" spc="-75" dirty="0">
                <a:latin typeface="Times New Roman" pitchFamily="18" charset="0"/>
                <a:cs typeface="Times New Roman" pitchFamily="18" charset="0"/>
              </a:rPr>
              <a:t>Длительность:</a:t>
            </a:r>
            <a:r>
              <a:rPr sz="3200" b="1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5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3200" b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минуты.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sz="32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32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80" dirty="0">
                <a:latin typeface="Times New Roman" pitchFamily="18" charset="0"/>
                <a:cs typeface="Times New Roman" pitchFamily="18" charset="0"/>
              </a:rPr>
              <a:t>предусматривает</a:t>
            </a:r>
            <a:r>
              <a:rPr sz="3200" b="1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подготовку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1600200"/>
            <a:ext cx="7753348" cy="428827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4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0" dirty="0"/>
              <a:t>одному критерию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68196" y="2901949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1105" dirty="0">
                <a:solidFill>
                  <a:srgbClr val="E10000"/>
                </a:solidFill>
                <a:latin typeface="Trebuchet MS"/>
                <a:cs typeface="Trebuchet MS"/>
              </a:rPr>
              <a:t>3</a:t>
            </a:r>
            <a:endParaRPr sz="15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37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chemeClr val="bg1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chemeClr val="bg1"/>
                </a:solidFill>
                <a:latin typeface="Tahoma"/>
                <a:cs typeface="Tahoma"/>
              </a:rPr>
              <a:t>максимум</a:t>
            </a:r>
            <a:endParaRPr sz="22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87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4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2000" y="0"/>
            <a:ext cx="10013950" cy="3071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lang="ru-RU" sz="6000" b="1" spc="-290" dirty="0" smtClean="0">
                <a:latin typeface="Trebuchet MS"/>
                <a:cs typeface="Trebuchet MS"/>
              </a:rPr>
              <a:t>Дополнительная оценка </a:t>
            </a:r>
            <a:r>
              <a:rPr lang="ru-RU" sz="6000" b="1" spc="-360" dirty="0" smtClean="0">
                <a:latin typeface="Trebuchet MS"/>
                <a:cs typeface="Trebuchet MS"/>
              </a:rPr>
              <a:t>за </a:t>
            </a:r>
            <a:r>
              <a:rPr lang="ru-RU" sz="6000" b="1" spc="-180" dirty="0" smtClean="0">
                <a:latin typeface="Trebuchet MS"/>
                <a:cs typeface="Trebuchet MS"/>
              </a:rPr>
              <a:t>грамотность </a:t>
            </a:r>
            <a:r>
              <a:rPr lang="ru-RU" sz="6000" b="1" spc="-320" dirty="0" smtClean="0">
                <a:latin typeface="Trebuchet MS"/>
                <a:cs typeface="Trebuchet MS"/>
              </a:rPr>
              <a:t>речи</a:t>
            </a:r>
            <a:r>
              <a:rPr lang="ru-RU" sz="8000" dirty="0" smtClean="0">
                <a:latin typeface="Trebuchet MS"/>
                <a:cs typeface="Trebuchet MS"/>
              </a:rPr>
              <a:t/>
            </a:r>
            <a:br>
              <a:rPr lang="ru-RU" sz="8000" dirty="0" smtClean="0">
                <a:latin typeface="Trebuchet MS"/>
                <a:cs typeface="Trebuchet MS"/>
              </a:rPr>
            </a:br>
            <a:r>
              <a:rPr sz="7875" b="1" spc="172" baseline="-12169" dirty="0" smtClean="0">
                <a:latin typeface="Trebuchet MS"/>
                <a:cs typeface="Trebuchet MS"/>
              </a:rPr>
              <a:t> </a:t>
            </a:r>
            <a:endParaRPr sz="26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1600" y="2133600"/>
            <a:ext cx="10029190" cy="303480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625"/>
              </a:spcBef>
            </a:pPr>
            <a:r>
              <a:rPr lang="ru-RU" sz="3600" b="1" spc="-55" dirty="0" smtClean="0">
                <a:latin typeface="Times New Roman" pitchFamily="18" charset="0"/>
                <a:cs typeface="Times New Roman" pitchFamily="18" charset="0"/>
              </a:rPr>
              <a:t>Грамотность</a:t>
            </a:r>
            <a:r>
              <a:rPr lang="ru-RU" sz="3600" b="1" spc="-2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-130" dirty="0" smtClean="0"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lang="ru-RU" sz="3600" b="1" spc="-26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-110" dirty="0" smtClean="0">
                <a:latin typeface="Times New Roman" pitchFamily="18" charset="0"/>
                <a:cs typeface="Times New Roman" pitchFamily="18" charset="0"/>
              </a:rPr>
              <a:t>оценивается</a:t>
            </a:r>
            <a:r>
              <a:rPr lang="ru-RU" sz="3600" b="1" spc="-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-5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3600" b="1" spc="-80" dirty="0" smtClean="0">
                <a:latin typeface="Times New Roman" pitchFamily="18" charset="0"/>
                <a:cs typeface="Times New Roman" pitchFamily="18" charset="0"/>
              </a:rPr>
              <a:t>целом</a:t>
            </a:r>
            <a:r>
              <a:rPr sz="3600" b="1" spc="-2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8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3600" b="1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90" dirty="0">
                <a:latin typeface="Times New Roman" pitchFamily="18" charset="0"/>
                <a:cs typeface="Times New Roman" pitchFamily="18" charset="0"/>
              </a:rPr>
              <a:t>заданиям</a:t>
            </a:r>
            <a:r>
              <a:rPr sz="3600" b="1" spc="-2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20" dirty="0">
                <a:latin typeface="Times New Roman" pitchFamily="18" charset="0"/>
                <a:cs typeface="Times New Roman" pitchFamily="18" charset="0"/>
              </a:rPr>
              <a:t>1–4.</a:t>
            </a:r>
            <a:endParaRPr sz="3600" b="1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ctr">
              <a:lnSpc>
                <a:spcPts val="2920"/>
              </a:lnSpc>
              <a:spcBef>
                <a:spcPts val="1795"/>
              </a:spcBef>
            </a:pPr>
            <a:r>
              <a:rPr sz="3600" b="1" spc="-105" dirty="0"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sz="3600" b="1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80" dirty="0">
                <a:latin typeface="Times New Roman" pitchFamily="18" charset="0"/>
                <a:cs typeface="Times New Roman" pitchFamily="18" charset="0"/>
              </a:rPr>
              <a:t>участник</a:t>
            </a:r>
            <a:r>
              <a:rPr sz="3600" b="1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" dirty="0">
                <a:latin typeface="Times New Roman" pitchFamily="18" charset="0"/>
                <a:cs typeface="Times New Roman" pitchFamily="18" charset="0"/>
              </a:rPr>
              <a:t>итогового </a:t>
            </a:r>
            <a:r>
              <a:rPr sz="3600" b="1" spc="-90" dirty="0">
                <a:latin typeface="Times New Roman" pitchFamily="18" charset="0"/>
                <a:cs typeface="Times New Roman" pitchFamily="18" charset="0"/>
              </a:rPr>
              <a:t>собеседования</a:t>
            </a:r>
            <a:r>
              <a:rPr sz="3600" b="1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20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sz="3600" b="1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75" dirty="0">
                <a:latin typeface="Times New Roman" pitchFamily="18" charset="0"/>
                <a:cs typeface="Times New Roman" pitchFamily="18" charset="0"/>
              </a:rPr>
              <a:t>приступал</a:t>
            </a:r>
            <a:r>
              <a:rPr sz="3600" b="1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5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sz="3600" b="1" spc="-100" dirty="0">
                <a:latin typeface="Times New Roman" pitchFamily="18" charset="0"/>
                <a:cs typeface="Times New Roman" pitchFamily="18" charset="0"/>
              </a:rPr>
              <a:t>выполнению</a:t>
            </a:r>
            <a:r>
              <a:rPr sz="3600" b="1" spc="-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65" dirty="0">
                <a:latin typeface="Times New Roman" pitchFamily="18" charset="0"/>
                <a:cs typeface="Times New Roman" pitchFamily="18" charset="0"/>
              </a:rPr>
              <a:t>двух</a:t>
            </a:r>
            <a:r>
              <a:rPr sz="3600" b="1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5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sz="3600" b="1" spc="-2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14" dirty="0"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sz="3600" b="1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75" dirty="0">
                <a:latin typeface="Times New Roman" pitchFamily="18" charset="0"/>
                <a:cs typeface="Times New Roman" pitchFamily="18" charset="0"/>
              </a:rPr>
              <a:t>заданий, </a:t>
            </a:r>
            <a:r>
              <a:rPr sz="3600" b="1" spc="-35" dirty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sz="36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8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36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0" dirty="0">
                <a:latin typeface="Times New Roman" pitchFamily="18" charset="0"/>
                <a:cs typeface="Times New Roman" pitchFamily="18" charset="0"/>
              </a:rPr>
              <a:t>всем</a:t>
            </a:r>
            <a:r>
              <a:rPr sz="3600" b="1" spc="-2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70" dirty="0">
                <a:latin typeface="Times New Roman" pitchFamily="18" charset="0"/>
                <a:cs typeface="Times New Roman" pitchFamily="18" charset="0"/>
              </a:rPr>
              <a:t>критериям</a:t>
            </a:r>
            <a:r>
              <a:rPr sz="3600" b="1" spc="-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" dirty="0">
                <a:latin typeface="Times New Roman" pitchFamily="18" charset="0"/>
                <a:cs typeface="Times New Roman" pitchFamily="18" charset="0"/>
              </a:rPr>
              <a:t>оценивания </a:t>
            </a:r>
            <a:r>
              <a:rPr sz="3600" b="1" spc="-40" dirty="0">
                <a:latin typeface="Times New Roman" pitchFamily="18" charset="0"/>
                <a:cs typeface="Times New Roman" pitchFamily="18" charset="0"/>
              </a:rPr>
              <a:t>грамотности</a:t>
            </a:r>
            <a:r>
              <a:rPr sz="3600" b="1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30" dirty="0">
                <a:latin typeface="Times New Roman" pitchFamily="18" charset="0"/>
                <a:cs typeface="Times New Roman" pitchFamily="18" charset="0"/>
              </a:rPr>
              <a:t>речи</a:t>
            </a:r>
            <a:r>
              <a:rPr sz="3600" b="1" spc="-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95" dirty="0">
                <a:latin typeface="Times New Roman" pitchFamily="18" charset="0"/>
                <a:cs typeface="Times New Roman" pitchFamily="18" charset="0"/>
              </a:rPr>
              <a:t>ставится</a:t>
            </a:r>
            <a:r>
              <a:rPr sz="3600" b="1" spc="-2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5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sz="3600" b="1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" dirty="0">
                <a:latin typeface="Times New Roman" pitchFamily="18" charset="0"/>
                <a:cs typeface="Times New Roman" pitchFamily="18" charset="0"/>
              </a:rPr>
              <a:t>баллов</a:t>
            </a:r>
            <a:endParaRPr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3391" y="571505"/>
            <a:ext cx="7763966" cy="51911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15400" y="987909"/>
            <a:ext cx="2971800" cy="2285882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125"/>
              </a:spcBef>
            </a:pPr>
            <a:r>
              <a:rPr spc="-10" dirty="0"/>
              <a:t>Максимум</a:t>
            </a:r>
          </a:p>
          <a:p>
            <a:pPr marL="12700" marR="5080">
              <a:lnSpc>
                <a:spcPts val="2920"/>
              </a:lnSpc>
              <a:spcBef>
                <a:spcPts val="165"/>
              </a:spcBef>
            </a:pPr>
            <a:r>
              <a:rPr sz="3600" spc="-150" dirty="0"/>
              <a:t>7</a:t>
            </a:r>
            <a:r>
              <a:rPr sz="3600" spc="-280" dirty="0"/>
              <a:t> </a:t>
            </a:r>
            <a:r>
              <a:rPr sz="3600" spc="-130" dirty="0"/>
              <a:t>баллов</a:t>
            </a:r>
            <a:r>
              <a:rPr sz="3600" spc="-229" dirty="0"/>
              <a:t> </a:t>
            </a:r>
            <a:r>
              <a:rPr sz="3600" spc="-10" dirty="0"/>
              <a:t>можно </a:t>
            </a:r>
            <a:r>
              <a:rPr sz="3600" spc="-85" dirty="0"/>
              <a:t>получить</a:t>
            </a:r>
            <a:r>
              <a:rPr sz="3600" spc="-254" dirty="0"/>
              <a:t> </a:t>
            </a:r>
            <a:r>
              <a:rPr sz="3600" spc="-25" dirty="0"/>
              <a:t>за </a:t>
            </a:r>
            <a:r>
              <a:rPr sz="3600" spc="-10" dirty="0"/>
              <a:t>грамотность </a:t>
            </a:r>
            <a:r>
              <a:rPr sz="3600" spc="-20" dirty="0"/>
              <a:t>речи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68196" y="2901955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1105" dirty="0">
                <a:solidFill>
                  <a:srgbClr val="E10000"/>
                </a:solidFill>
                <a:latin typeface="Trebuchet MS"/>
                <a:cs typeface="Trebuchet MS"/>
              </a:rPr>
              <a:t>4</a:t>
            </a:r>
            <a:endParaRPr sz="15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43"/>
            <a:ext cx="91694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60" dirty="0">
                <a:solidFill>
                  <a:schemeClr val="bg1"/>
                </a:solidFill>
                <a:latin typeface="Tahoma"/>
                <a:cs typeface="Tahoma"/>
              </a:rPr>
              <a:t>группы</a:t>
            </a:r>
            <a:endParaRPr sz="22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93"/>
            <a:ext cx="1957705" cy="655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475"/>
              </a:lnSpc>
              <a:spcBef>
                <a:spcPts val="105"/>
              </a:spcBef>
            </a:pPr>
            <a:r>
              <a:rPr sz="2250" spc="-10" dirty="0">
                <a:solidFill>
                  <a:schemeClr val="bg1"/>
                </a:solidFill>
                <a:latin typeface="Tahoma"/>
                <a:cs typeface="Tahoma"/>
              </a:rPr>
              <a:t>критериев</a:t>
            </a:r>
            <a:endParaRPr sz="2250" dirty="0">
              <a:solidFill>
                <a:schemeClr val="bg1"/>
              </a:solidFill>
              <a:latin typeface="Tahoma"/>
              <a:cs typeface="Tahoma"/>
            </a:endParaRPr>
          </a:p>
          <a:p>
            <a:pPr marL="12700">
              <a:lnSpc>
                <a:spcPts val="2475"/>
              </a:lnSpc>
            </a:pPr>
            <a:r>
              <a:rPr sz="2250" spc="-100" dirty="0">
                <a:latin typeface="Tahoma"/>
                <a:cs typeface="Tahoma"/>
              </a:rPr>
              <a:t>для</a:t>
            </a:r>
            <a:r>
              <a:rPr sz="2250" spc="-225" dirty="0">
                <a:latin typeface="Tahoma"/>
                <a:cs typeface="Tahoma"/>
              </a:rPr>
              <a:t> </a:t>
            </a:r>
            <a:r>
              <a:rPr sz="2250" spc="-95" dirty="0">
                <a:latin typeface="Tahoma"/>
                <a:cs typeface="Tahoma"/>
              </a:rPr>
              <a:t>оценивания</a:t>
            </a:r>
            <a:endParaRPr sz="2250" dirty="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6325" y="585059"/>
            <a:ext cx="7644544" cy="517757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067800" y="1447800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1105" dirty="0">
                <a:solidFill>
                  <a:srgbClr val="E10000"/>
                </a:solidFill>
                <a:latin typeface="Trebuchet MS"/>
                <a:cs typeface="Trebuchet MS"/>
              </a:rPr>
              <a:t>7</a:t>
            </a:r>
            <a:endParaRPr sz="15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20200" y="3352800"/>
            <a:ext cx="21653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30" dirty="0">
                <a:solidFill>
                  <a:schemeClr val="bg1"/>
                </a:solidFill>
                <a:latin typeface="Tahoma"/>
                <a:cs typeface="Tahoma"/>
              </a:rPr>
              <a:t>баллов</a:t>
            </a:r>
            <a:r>
              <a:rPr sz="2250" spc="-240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chemeClr val="bg1"/>
                </a:solidFill>
                <a:latin typeface="Tahoma"/>
                <a:cs typeface="Tahoma"/>
              </a:rPr>
              <a:t>максимум</a:t>
            </a:r>
            <a:endParaRPr sz="22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0200" y="3581400"/>
            <a:ext cx="18827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80" dirty="0">
                <a:latin typeface="Tahoma"/>
                <a:cs typeface="Tahoma"/>
              </a:rPr>
              <a:t> </a:t>
            </a:r>
            <a:r>
              <a:rPr sz="2250" spc="-50" dirty="0">
                <a:latin typeface="Tahoma"/>
                <a:cs typeface="Tahoma"/>
              </a:rPr>
              <a:t>грамотность </a:t>
            </a:r>
            <a:r>
              <a:rPr sz="2250" spc="-20" dirty="0">
                <a:latin typeface="Tahoma"/>
                <a:cs typeface="Tahoma"/>
              </a:rPr>
              <a:t>речи</a:t>
            </a:r>
            <a:endParaRPr sz="2250" dirty="0">
              <a:latin typeface="Tahoma"/>
              <a:cs typeface="Tahoma"/>
            </a:endParaRPr>
          </a:p>
        </p:txBody>
      </p:sp>
      <p:sp>
        <p:nvSpPr>
          <p:cNvPr id="8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54778" y="571500"/>
            <a:ext cx="6603471" cy="51911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068196" y="-60324"/>
            <a:ext cx="20085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1090" dirty="0">
                <a:solidFill>
                  <a:srgbClr val="E10000"/>
                </a:solidFill>
                <a:latin typeface="Trebuchet MS"/>
                <a:cs typeface="Trebuchet MS"/>
              </a:rPr>
              <a:t>20</a:t>
            </a:r>
            <a:endParaRPr sz="15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8753" y="1929638"/>
            <a:ext cx="21653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30" dirty="0">
                <a:solidFill>
                  <a:schemeClr val="bg1"/>
                </a:solidFill>
                <a:latin typeface="Tahoma"/>
                <a:cs typeface="Tahoma"/>
              </a:rPr>
              <a:t>баллов</a:t>
            </a:r>
            <a:r>
              <a:rPr sz="2250" spc="-240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chemeClr val="bg1"/>
                </a:solidFill>
                <a:latin typeface="Tahoma"/>
                <a:cs typeface="Tahoma"/>
              </a:rPr>
              <a:t>максимум</a:t>
            </a:r>
            <a:endParaRPr sz="22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2215388"/>
            <a:ext cx="1840864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80" dirty="0">
                <a:latin typeface="Tahoma"/>
                <a:cs typeface="Tahoma"/>
              </a:rPr>
              <a:t> </a:t>
            </a:r>
            <a:r>
              <a:rPr sz="2250" spc="-10" dirty="0">
                <a:latin typeface="Tahoma"/>
                <a:cs typeface="Tahoma"/>
              </a:rPr>
              <a:t>итоговое </a:t>
            </a:r>
            <a:r>
              <a:rPr sz="2250" spc="-100" dirty="0">
                <a:latin typeface="Tahoma"/>
                <a:cs typeface="Tahoma"/>
              </a:rPr>
              <a:t>собеседование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6550" y="4321269"/>
            <a:ext cx="1986280" cy="153987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z="2600" spc="-25" dirty="0">
                <a:latin typeface="Tahoma"/>
                <a:cs typeface="Tahoma"/>
              </a:rPr>
              <a:t>Для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75" dirty="0">
                <a:latin typeface="Tahoma"/>
                <a:cs typeface="Tahoma"/>
              </a:rPr>
              <a:t>«зачета» </a:t>
            </a:r>
            <a:r>
              <a:rPr sz="2600" spc="-10" dirty="0">
                <a:latin typeface="Tahoma"/>
                <a:cs typeface="Tahoma"/>
              </a:rPr>
              <a:t>достаточно </a:t>
            </a:r>
            <a:r>
              <a:rPr sz="2600" spc="-95" dirty="0">
                <a:latin typeface="Tahoma"/>
                <a:cs typeface="Tahoma"/>
              </a:rPr>
              <a:t>набрать</a:t>
            </a:r>
            <a:r>
              <a:rPr sz="2600" spc="-240" dirty="0">
                <a:latin typeface="Tahoma"/>
                <a:cs typeface="Tahoma"/>
              </a:rPr>
              <a:t> </a:t>
            </a:r>
            <a:r>
              <a:rPr sz="2600" spc="-25" dirty="0">
                <a:latin typeface="Tahoma"/>
                <a:cs typeface="Tahoma"/>
              </a:rPr>
              <a:t>10 </a:t>
            </a:r>
            <a:r>
              <a:rPr sz="2600" spc="-10" dirty="0">
                <a:latin typeface="Tahoma"/>
                <a:cs typeface="Tahoma"/>
              </a:rPr>
              <a:t>баллов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435769"/>
            <a:ext cx="5105400" cy="820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5250" b="1" spc="-390" dirty="0">
                <a:latin typeface="Trebuchet MS"/>
                <a:cs typeface="Trebuchet MS"/>
              </a:rPr>
              <a:t>12</a:t>
            </a:r>
            <a:r>
              <a:rPr sz="5250" b="1" spc="-570" dirty="0">
                <a:latin typeface="Trebuchet MS"/>
                <a:cs typeface="Trebuchet MS"/>
              </a:rPr>
              <a:t> </a:t>
            </a:r>
            <a:r>
              <a:rPr sz="5250" b="1" spc="-270" dirty="0">
                <a:latin typeface="Trebuchet MS"/>
                <a:cs typeface="Trebuchet MS"/>
              </a:rPr>
              <a:t>февраля</a:t>
            </a:r>
            <a:endParaRPr sz="52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10"/>
          </p:nvPr>
        </p:nvSpPr>
        <p:spPr>
          <a:xfrm>
            <a:off x="939800" y="6116229"/>
            <a:ext cx="271780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265" dirty="0" smtClean="0">
                <a:solidFill>
                  <a:schemeClr val="bg1"/>
                </a:solidFill>
              </a:rPr>
              <a:t>МБОУ СОШ 16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1600" y="304800"/>
            <a:ext cx="6315075" cy="1583126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2600" b="1" spc="-60" dirty="0">
                <a:latin typeface="Tahoma"/>
                <a:cs typeface="Tahoma"/>
              </a:rPr>
              <a:t>Основная</a:t>
            </a:r>
            <a:r>
              <a:rPr sz="2600" b="1" spc="-254" dirty="0">
                <a:latin typeface="Tahoma"/>
                <a:cs typeface="Tahoma"/>
              </a:rPr>
              <a:t> </a:t>
            </a:r>
            <a:r>
              <a:rPr sz="2600" b="1" spc="-95" dirty="0">
                <a:latin typeface="Tahoma"/>
                <a:cs typeface="Tahoma"/>
              </a:rPr>
              <a:t>дата</a:t>
            </a:r>
            <a:r>
              <a:rPr sz="2600" b="1" spc="-215" dirty="0">
                <a:latin typeface="Tahoma"/>
                <a:cs typeface="Tahoma"/>
              </a:rPr>
              <a:t> </a:t>
            </a:r>
            <a:r>
              <a:rPr sz="2600" b="1" spc="-10" dirty="0">
                <a:latin typeface="Tahoma"/>
                <a:cs typeface="Tahoma"/>
              </a:rPr>
              <a:t>испытания.</a:t>
            </a:r>
            <a:endParaRPr sz="2600" b="1" dirty="0">
              <a:latin typeface="Tahoma"/>
              <a:cs typeface="Tahoma"/>
            </a:endParaRPr>
          </a:p>
          <a:p>
            <a:pPr marL="12700" marR="5080">
              <a:lnSpc>
                <a:spcPts val="2930"/>
              </a:lnSpc>
              <a:spcBef>
                <a:spcPts val="1785"/>
              </a:spcBef>
            </a:pPr>
            <a:r>
              <a:rPr sz="2600" b="1" spc="-135" dirty="0">
                <a:latin typeface="Tahoma"/>
                <a:cs typeface="Tahoma"/>
              </a:rPr>
              <a:t>Результаты</a:t>
            </a:r>
            <a:r>
              <a:rPr sz="2600" b="1" spc="-150" dirty="0">
                <a:latin typeface="Tahoma"/>
                <a:cs typeface="Tahoma"/>
              </a:rPr>
              <a:t> </a:t>
            </a:r>
            <a:r>
              <a:rPr sz="2600" b="1" spc="-105" dirty="0">
                <a:latin typeface="Tahoma"/>
                <a:cs typeface="Tahoma"/>
              </a:rPr>
              <a:t>девятиклассников</a:t>
            </a:r>
            <a:r>
              <a:rPr sz="2600" b="1" spc="-155" dirty="0">
                <a:latin typeface="Tahoma"/>
                <a:cs typeface="Tahoma"/>
              </a:rPr>
              <a:t> </a:t>
            </a:r>
            <a:r>
              <a:rPr sz="2600" b="1" spc="-50" dirty="0">
                <a:latin typeface="Tahoma"/>
                <a:cs typeface="Tahoma"/>
              </a:rPr>
              <a:t>оценят </a:t>
            </a:r>
            <a:r>
              <a:rPr sz="2600" b="1" spc="-80" dirty="0">
                <a:latin typeface="Tahoma"/>
                <a:cs typeface="Tahoma"/>
              </a:rPr>
              <a:t>по</a:t>
            </a:r>
            <a:r>
              <a:rPr sz="2600" b="1" spc="-220" dirty="0">
                <a:latin typeface="Tahoma"/>
                <a:cs typeface="Tahoma"/>
              </a:rPr>
              <a:t> </a:t>
            </a:r>
            <a:r>
              <a:rPr sz="2600" b="1" spc="-70" dirty="0">
                <a:latin typeface="Tahoma"/>
                <a:cs typeface="Tahoma"/>
              </a:rPr>
              <a:t>системе</a:t>
            </a:r>
            <a:r>
              <a:rPr sz="2600" b="1" spc="-240" dirty="0">
                <a:latin typeface="Tahoma"/>
                <a:cs typeface="Tahoma"/>
              </a:rPr>
              <a:t> </a:t>
            </a:r>
            <a:r>
              <a:rPr sz="2600" b="1" spc="-10" dirty="0">
                <a:latin typeface="Tahoma"/>
                <a:cs typeface="Tahoma"/>
              </a:rPr>
              <a:t>«зачет»/«незачет»</a:t>
            </a:r>
            <a:endParaRPr sz="2600" b="1" dirty="0">
              <a:latin typeface="Tahoma"/>
              <a:cs typeface="Tahoma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5181600" y="2286000"/>
            <a:ext cx="6465570" cy="406521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algn="l">
              <a:lnSpc>
                <a:spcPts val="2930"/>
              </a:lnSpc>
              <a:spcBef>
                <a:spcPts val="380"/>
              </a:spcBef>
            </a:pPr>
            <a:r>
              <a:rPr sz="2600" b="1" spc="-80" dirty="0">
                <a:latin typeface="Tahoma"/>
                <a:cs typeface="Tahoma"/>
              </a:rPr>
              <a:t>Дополнительные</a:t>
            </a:r>
            <a:r>
              <a:rPr sz="2600" b="1" spc="-215" dirty="0">
                <a:latin typeface="Tahoma"/>
                <a:cs typeface="Tahoma"/>
              </a:rPr>
              <a:t> </a:t>
            </a:r>
            <a:r>
              <a:rPr sz="2600" b="1" spc="-65" dirty="0">
                <a:latin typeface="Tahoma"/>
                <a:cs typeface="Tahoma"/>
              </a:rPr>
              <a:t>сроки</a:t>
            </a:r>
            <a:r>
              <a:rPr sz="2600" b="1" spc="-195" dirty="0">
                <a:latin typeface="Tahoma"/>
                <a:cs typeface="Tahoma"/>
              </a:rPr>
              <a:t> </a:t>
            </a:r>
            <a:r>
              <a:rPr sz="2600" b="1" spc="-105" dirty="0">
                <a:latin typeface="Tahoma"/>
                <a:cs typeface="Tahoma"/>
              </a:rPr>
              <a:t>сдачи</a:t>
            </a:r>
            <a:r>
              <a:rPr sz="2600" b="1" spc="-195" dirty="0">
                <a:latin typeface="Tahoma"/>
                <a:cs typeface="Tahoma"/>
              </a:rPr>
              <a:t> </a:t>
            </a:r>
            <a:r>
              <a:rPr sz="2600" b="1" spc="-50" dirty="0">
                <a:latin typeface="Tahoma"/>
                <a:cs typeface="Tahoma"/>
              </a:rPr>
              <a:t>для </a:t>
            </a:r>
            <a:r>
              <a:rPr sz="2600" b="1" spc="-100" dirty="0">
                <a:latin typeface="Tahoma"/>
                <a:cs typeface="Tahoma"/>
              </a:rPr>
              <a:t>выпускников,</a:t>
            </a:r>
            <a:r>
              <a:rPr sz="2600" b="1" spc="-235" dirty="0">
                <a:latin typeface="Tahoma"/>
                <a:cs typeface="Tahoma"/>
              </a:rPr>
              <a:t> </a:t>
            </a:r>
            <a:r>
              <a:rPr sz="2600" b="1" spc="-10" dirty="0">
                <a:latin typeface="Tahoma"/>
                <a:cs typeface="Tahoma"/>
              </a:rPr>
              <a:t>которые:</a:t>
            </a:r>
            <a:endParaRPr sz="2600" b="1" dirty="0">
              <a:latin typeface="Tahoma"/>
              <a:cs typeface="Tahoma"/>
            </a:endParaRPr>
          </a:p>
          <a:p>
            <a:pPr marL="288290" indent="-275590" algn="l">
              <a:lnSpc>
                <a:spcPct val="100000"/>
              </a:lnSpc>
              <a:spcBef>
                <a:spcPts val="1460"/>
              </a:spcBef>
              <a:buChar char="–"/>
              <a:tabLst>
                <a:tab pos="288290" algn="l"/>
              </a:tabLst>
            </a:pPr>
            <a:r>
              <a:rPr sz="2600" b="1" spc="-95" dirty="0">
                <a:latin typeface="Tahoma"/>
                <a:cs typeface="Tahoma"/>
              </a:rPr>
              <a:t>получили</a:t>
            </a:r>
            <a:r>
              <a:rPr sz="2600" b="1" spc="-200" dirty="0">
                <a:latin typeface="Tahoma"/>
                <a:cs typeface="Tahoma"/>
              </a:rPr>
              <a:t> </a:t>
            </a:r>
            <a:r>
              <a:rPr sz="2600" b="1" spc="-10" dirty="0">
                <a:latin typeface="Tahoma"/>
                <a:cs typeface="Tahoma"/>
              </a:rPr>
              <a:t>«незачет»;</a:t>
            </a:r>
            <a:endParaRPr sz="2600" b="1" dirty="0">
              <a:latin typeface="Tahoma"/>
              <a:cs typeface="Tahoma"/>
            </a:endParaRPr>
          </a:p>
          <a:p>
            <a:pPr marL="12700" marR="276860" indent="275590" algn="l">
              <a:lnSpc>
                <a:spcPts val="2930"/>
              </a:lnSpc>
              <a:spcBef>
                <a:spcPts val="1785"/>
              </a:spcBef>
              <a:buChar char="–"/>
              <a:tabLst>
                <a:tab pos="288290" algn="l"/>
              </a:tabLst>
            </a:pPr>
            <a:r>
              <a:rPr sz="2600" b="1" spc="-70" dirty="0">
                <a:latin typeface="Tahoma"/>
                <a:cs typeface="Tahoma"/>
              </a:rPr>
              <a:t>пропустили</a:t>
            </a:r>
            <a:r>
              <a:rPr sz="2600" b="1" spc="-225" dirty="0">
                <a:latin typeface="Tahoma"/>
                <a:cs typeface="Tahoma"/>
              </a:rPr>
              <a:t> </a:t>
            </a:r>
            <a:r>
              <a:rPr sz="2600" b="1" spc="-105" dirty="0">
                <a:latin typeface="Tahoma"/>
                <a:cs typeface="Tahoma"/>
              </a:rPr>
              <a:t>или</a:t>
            </a:r>
            <a:r>
              <a:rPr sz="2600" b="1" spc="-220" dirty="0">
                <a:latin typeface="Tahoma"/>
                <a:cs typeface="Tahoma"/>
              </a:rPr>
              <a:t> </a:t>
            </a:r>
            <a:r>
              <a:rPr sz="2600" b="1" spc="-120" dirty="0">
                <a:latin typeface="Tahoma"/>
                <a:cs typeface="Tahoma"/>
              </a:rPr>
              <a:t>не</a:t>
            </a:r>
            <a:r>
              <a:rPr sz="2600" b="1" spc="-235" dirty="0">
                <a:latin typeface="Tahoma"/>
                <a:cs typeface="Tahoma"/>
              </a:rPr>
              <a:t> </a:t>
            </a:r>
            <a:r>
              <a:rPr sz="2600" b="1" spc="-105" dirty="0">
                <a:latin typeface="Tahoma"/>
                <a:cs typeface="Tahoma"/>
              </a:rPr>
              <a:t>завершили </a:t>
            </a:r>
            <a:r>
              <a:rPr sz="2600" b="1" spc="-65" dirty="0">
                <a:latin typeface="Tahoma"/>
                <a:cs typeface="Tahoma"/>
              </a:rPr>
              <a:t>итоговое</a:t>
            </a:r>
            <a:r>
              <a:rPr sz="2600" b="1" spc="-185" dirty="0">
                <a:latin typeface="Tahoma"/>
                <a:cs typeface="Tahoma"/>
              </a:rPr>
              <a:t> </a:t>
            </a:r>
            <a:r>
              <a:rPr sz="2600" b="1" spc="-90" dirty="0">
                <a:latin typeface="Tahoma"/>
                <a:cs typeface="Tahoma"/>
              </a:rPr>
              <a:t>собеседование</a:t>
            </a:r>
            <a:r>
              <a:rPr sz="2600" b="1" spc="-185" dirty="0">
                <a:latin typeface="Tahoma"/>
                <a:cs typeface="Tahoma"/>
              </a:rPr>
              <a:t> </a:t>
            </a:r>
            <a:r>
              <a:rPr sz="2600" b="1" spc="-25" dirty="0">
                <a:latin typeface="Tahoma"/>
                <a:cs typeface="Tahoma"/>
              </a:rPr>
              <a:t>по </a:t>
            </a:r>
            <a:r>
              <a:rPr sz="2600" b="1" spc="-110" dirty="0">
                <a:latin typeface="Tahoma"/>
                <a:cs typeface="Tahoma"/>
              </a:rPr>
              <a:t>уважительным</a:t>
            </a:r>
            <a:r>
              <a:rPr sz="2600" b="1" spc="-195" dirty="0">
                <a:latin typeface="Tahoma"/>
                <a:cs typeface="Tahoma"/>
              </a:rPr>
              <a:t> </a:t>
            </a:r>
            <a:r>
              <a:rPr sz="2600" b="1" spc="-10" dirty="0">
                <a:latin typeface="Tahoma"/>
                <a:cs typeface="Tahoma"/>
              </a:rPr>
              <a:t>причинам;</a:t>
            </a:r>
            <a:endParaRPr sz="2600" b="1" dirty="0">
              <a:latin typeface="Tahoma"/>
              <a:cs typeface="Tahoma"/>
            </a:endParaRPr>
          </a:p>
          <a:p>
            <a:pPr marL="12700" marR="262890" indent="275590" algn="l">
              <a:lnSpc>
                <a:spcPts val="2920"/>
              </a:lnSpc>
              <a:spcBef>
                <a:spcPts val="1714"/>
              </a:spcBef>
              <a:buChar char="–"/>
              <a:tabLst>
                <a:tab pos="288290" algn="l"/>
              </a:tabLst>
            </a:pPr>
            <a:r>
              <a:rPr sz="2600" b="1" spc="-120" dirty="0">
                <a:latin typeface="Tahoma"/>
                <a:cs typeface="Tahoma"/>
              </a:rPr>
              <a:t>не</a:t>
            </a:r>
            <a:r>
              <a:rPr sz="2600" b="1" spc="-229" dirty="0">
                <a:latin typeface="Tahoma"/>
                <a:cs typeface="Tahoma"/>
              </a:rPr>
              <a:t> </a:t>
            </a:r>
            <a:r>
              <a:rPr sz="2600" b="1" spc="-125" dirty="0">
                <a:latin typeface="Tahoma"/>
                <a:cs typeface="Tahoma"/>
              </a:rPr>
              <a:t>завершили</a:t>
            </a:r>
            <a:r>
              <a:rPr sz="2600" b="1" spc="-215" dirty="0">
                <a:latin typeface="Tahoma"/>
                <a:cs typeface="Tahoma"/>
              </a:rPr>
              <a:t> </a:t>
            </a:r>
            <a:r>
              <a:rPr sz="2600" b="1" spc="-10" dirty="0">
                <a:latin typeface="Tahoma"/>
                <a:cs typeface="Tahoma"/>
              </a:rPr>
              <a:t>итоговое </a:t>
            </a:r>
            <a:r>
              <a:rPr sz="2600" b="1" spc="-90" dirty="0">
                <a:latin typeface="Tahoma"/>
                <a:cs typeface="Tahoma"/>
              </a:rPr>
              <a:t>собеседование</a:t>
            </a:r>
            <a:r>
              <a:rPr sz="2600" b="1" spc="-200" dirty="0">
                <a:latin typeface="Tahoma"/>
                <a:cs typeface="Tahoma"/>
              </a:rPr>
              <a:t> </a:t>
            </a:r>
            <a:r>
              <a:rPr sz="2600" b="1" spc="-90" dirty="0">
                <a:latin typeface="Tahoma"/>
                <a:cs typeface="Tahoma"/>
              </a:rPr>
              <a:t>из-</a:t>
            </a:r>
            <a:r>
              <a:rPr sz="2600" b="1" spc="-175" dirty="0">
                <a:latin typeface="Tahoma"/>
                <a:cs typeface="Tahoma"/>
              </a:rPr>
              <a:t>за</a:t>
            </a:r>
            <a:r>
              <a:rPr sz="2600" b="1" spc="-185" dirty="0">
                <a:latin typeface="Tahoma"/>
                <a:cs typeface="Tahoma"/>
              </a:rPr>
              <a:t> </a:t>
            </a:r>
            <a:r>
              <a:rPr sz="2600" b="1" spc="-80" dirty="0">
                <a:latin typeface="Tahoma"/>
                <a:cs typeface="Tahoma"/>
              </a:rPr>
              <a:t>нарушения </a:t>
            </a:r>
            <a:r>
              <a:rPr sz="2600" b="1" spc="-10" dirty="0">
                <a:latin typeface="Tahoma"/>
                <a:cs typeface="Tahoma"/>
              </a:rPr>
              <a:t>Порядка</a:t>
            </a:r>
            <a:endParaRPr sz="2600" b="1" dirty="0">
              <a:latin typeface="Tahoma"/>
              <a:cs typeface="Tahoma"/>
            </a:endParaRPr>
          </a:p>
        </p:txBody>
      </p:sp>
      <p:sp>
        <p:nvSpPr>
          <p:cNvPr id="8" name="Минус 7"/>
          <p:cNvSpPr/>
          <p:nvPr/>
        </p:nvSpPr>
        <p:spPr>
          <a:xfrm>
            <a:off x="-1295400" y="1981200"/>
            <a:ext cx="14249400" cy="228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object 2"/>
          <p:cNvSpPr txBox="1">
            <a:spLocks/>
          </p:cNvSpPr>
          <p:nvPr/>
        </p:nvSpPr>
        <p:spPr>
          <a:xfrm>
            <a:off x="838200" y="2667000"/>
            <a:ext cx="3657600" cy="16414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250" b="1" i="0" u="none" strike="noStrike" kern="1200" cap="none" spc="-39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Trebuchet MS"/>
              </a:rPr>
              <a:t>12</a:t>
            </a:r>
            <a:r>
              <a:rPr kumimoji="0" lang="ru-RU" sz="5250" b="1" i="0" u="none" strike="noStrike" kern="1200" cap="none" spc="-57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Trebuchet MS"/>
              </a:rPr>
              <a:t> </a:t>
            </a:r>
            <a:r>
              <a:rPr lang="ru-RU" sz="5250" b="1" kern="1200" spc="-27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Trebuchet MS"/>
              </a:rPr>
              <a:t>марта</a:t>
            </a: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250" b="1" i="0" u="none" strike="noStrike" kern="1200" cap="none" spc="-27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Trebuchet MS"/>
              </a:rPr>
              <a:t>21</a:t>
            </a:r>
            <a:r>
              <a:rPr kumimoji="0" lang="ru-RU" sz="5250" b="1" i="0" u="none" strike="noStrike" kern="1200" cap="none" spc="-270" normalizeH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Trebuchet MS"/>
              </a:rPr>
              <a:t> апреля</a:t>
            </a:r>
            <a:endParaRPr kumimoji="0" lang="ru-RU" sz="525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499" y="571500"/>
            <a:ext cx="7905749" cy="51911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449196" y="-60323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1105" dirty="0">
                <a:solidFill>
                  <a:srgbClr val="E10000"/>
                </a:solidFill>
                <a:latin typeface="Trebuchet MS"/>
                <a:cs typeface="Trebuchet MS"/>
              </a:rPr>
              <a:t>4</a:t>
            </a:r>
            <a:endParaRPr sz="15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601200" y="2057400"/>
            <a:ext cx="2191247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spc="-114" dirty="0">
                <a:solidFill>
                  <a:schemeClr val="bg1"/>
                </a:solidFill>
                <a:latin typeface="Tahoma"/>
                <a:cs typeface="Tahoma"/>
              </a:rPr>
              <a:t>задания</a:t>
            </a:r>
            <a:r>
              <a:rPr sz="2250" b="1" spc="-114" dirty="0">
                <a:solidFill>
                  <a:schemeClr val="accent3">
                    <a:lumMod val="50000"/>
                  </a:schemeClr>
                </a:solidFill>
                <a:latin typeface="Tahoma"/>
                <a:cs typeface="Tahoma"/>
              </a:rPr>
              <a:t>,</a:t>
            </a:r>
            <a:endParaRPr sz="2250" b="1" dirty="0">
              <a:solidFill>
                <a:schemeClr val="accent3">
                  <a:lumMod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4000" y="2362200"/>
            <a:ext cx="2660153" cy="956031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b="1" spc="-85" dirty="0">
                <a:solidFill>
                  <a:schemeClr val="bg1"/>
                </a:solidFill>
                <a:latin typeface="Tahoma"/>
                <a:cs typeface="Tahoma"/>
              </a:rPr>
              <a:t>которые</a:t>
            </a:r>
            <a:r>
              <a:rPr sz="2250" b="1" spc="-170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sz="2250" b="1" spc="-10" dirty="0">
                <a:solidFill>
                  <a:schemeClr val="bg1"/>
                </a:solidFill>
                <a:latin typeface="Tahoma"/>
                <a:cs typeface="Tahoma"/>
              </a:rPr>
              <a:t>нужно выполнить </a:t>
            </a:r>
            <a:r>
              <a:rPr sz="2250" b="1" spc="-90" dirty="0">
                <a:solidFill>
                  <a:schemeClr val="bg1"/>
                </a:solidFill>
                <a:latin typeface="Tahoma"/>
                <a:cs typeface="Tahoma"/>
              </a:rPr>
              <a:t>девятиклассникам</a:t>
            </a:r>
            <a:endParaRPr sz="225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6550" y="4321271"/>
            <a:ext cx="2243455" cy="15398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ts val="2920"/>
              </a:lnSpc>
              <a:spcBef>
                <a:spcPts val="385"/>
              </a:spcBef>
            </a:pPr>
            <a:r>
              <a:rPr sz="2600" spc="-65" dirty="0">
                <a:latin typeface="Tahoma"/>
                <a:cs typeface="Tahoma"/>
              </a:rPr>
              <a:t>Собеседование </a:t>
            </a:r>
            <a:r>
              <a:rPr sz="2600" spc="-80" dirty="0">
                <a:latin typeface="Tahoma"/>
                <a:cs typeface="Tahoma"/>
              </a:rPr>
              <a:t>с</a:t>
            </a:r>
            <a:r>
              <a:rPr sz="2600" spc="-290" dirty="0">
                <a:latin typeface="Tahoma"/>
                <a:cs typeface="Tahoma"/>
              </a:rPr>
              <a:t> </a:t>
            </a:r>
            <a:r>
              <a:rPr sz="2600" spc="-20" dirty="0">
                <a:latin typeface="Tahoma"/>
                <a:cs typeface="Tahoma"/>
              </a:rPr>
              <a:t>одним </a:t>
            </a:r>
            <a:r>
              <a:rPr sz="2600" spc="-70" dirty="0">
                <a:latin typeface="Tahoma"/>
                <a:cs typeface="Tahoma"/>
              </a:rPr>
              <a:t>учеником</a:t>
            </a:r>
            <a:r>
              <a:rPr sz="2600" spc="-210" dirty="0">
                <a:latin typeface="Tahoma"/>
                <a:cs typeface="Tahoma"/>
              </a:rPr>
              <a:t> </a:t>
            </a:r>
            <a:r>
              <a:rPr sz="2600" spc="160" dirty="0">
                <a:latin typeface="Tahoma"/>
                <a:cs typeface="Tahoma"/>
              </a:rPr>
              <a:t>– </a:t>
            </a:r>
            <a:r>
              <a:rPr sz="2600" spc="-120" dirty="0">
                <a:latin typeface="Tahoma"/>
                <a:cs typeface="Tahoma"/>
              </a:rPr>
              <a:t>15–16</a:t>
            </a:r>
            <a:r>
              <a:rPr sz="2600" spc="-275" dirty="0">
                <a:latin typeface="Tahoma"/>
                <a:cs typeface="Tahoma"/>
              </a:rPr>
              <a:t> </a:t>
            </a:r>
            <a:r>
              <a:rPr sz="2600" spc="-10" dirty="0">
                <a:latin typeface="Tahoma"/>
                <a:cs typeface="Tahoma"/>
              </a:rPr>
              <a:t>минут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62000" y="6248400"/>
            <a:ext cx="2050414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</a:t>
            </a:r>
            <a:r>
              <a:rPr kumimoji="0" lang="ru-RU" sz="18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2400" y="228600"/>
            <a:ext cx="425196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85" dirty="0">
                <a:latin typeface="Trebuchet MS"/>
                <a:cs typeface="Trebuchet MS"/>
              </a:rPr>
              <a:t>Задание</a:t>
            </a:r>
            <a:r>
              <a:rPr sz="5250" b="1" spc="-530" dirty="0">
                <a:latin typeface="Trebuchet MS"/>
                <a:cs typeface="Trebuchet MS"/>
              </a:rPr>
              <a:t> </a:t>
            </a:r>
            <a:r>
              <a:rPr sz="5250" b="1" spc="-595" dirty="0">
                <a:latin typeface="Trebuchet MS"/>
                <a:cs typeface="Trebuchet MS"/>
              </a:rPr>
              <a:t>1. </a:t>
            </a:r>
            <a:r>
              <a:rPr sz="5250" b="1" spc="-225" dirty="0">
                <a:latin typeface="Trebuchet MS"/>
                <a:cs typeface="Trebuchet MS"/>
              </a:rPr>
              <a:t>Чтение</a:t>
            </a:r>
            <a:r>
              <a:rPr sz="5250" b="1" spc="-500" dirty="0">
                <a:latin typeface="Trebuchet MS"/>
                <a:cs typeface="Trebuchet MS"/>
              </a:rPr>
              <a:t> </a:t>
            </a:r>
            <a:r>
              <a:rPr sz="5250" b="1" spc="-210" dirty="0">
                <a:latin typeface="Trebuchet MS"/>
                <a:cs typeface="Trebuchet MS"/>
              </a:rPr>
              <a:t>текста</a:t>
            </a:r>
            <a:endParaRPr sz="52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981200"/>
            <a:ext cx="12192000" cy="290848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66675" algn="ctr">
              <a:lnSpc>
                <a:spcPts val="2930"/>
              </a:lnSpc>
              <a:spcBef>
                <a:spcPts val="380"/>
              </a:spcBef>
            </a:pPr>
            <a:r>
              <a:rPr sz="4800" b="1" spc="-110" dirty="0">
                <a:latin typeface="Tahoma"/>
                <a:cs typeface="Tahoma"/>
              </a:rPr>
              <a:t>Ученику</a:t>
            </a:r>
            <a:r>
              <a:rPr sz="4800" b="1" spc="-235" dirty="0">
                <a:latin typeface="Tahoma"/>
                <a:cs typeface="Tahoma"/>
              </a:rPr>
              <a:t> </a:t>
            </a:r>
            <a:r>
              <a:rPr sz="4800" b="1" spc="-60" dirty="0">
                <a:latin typeface="Tahoma"/>
                <a:cs typeface="Tahoma"/>
              </a:rPr>
              <a:t>нужно</a:t>
            </a:r>
            <a:r>
              <a:rPr sz="4800" b="1" spc="-200" dirty="0">
                <a:latin typeface="Tahoma"/>
                <a:cs typeface="Tahoma"/>
              </a:rPr>
              <a:t> </a:t>
            </a:r>
            <a:r>
              <a:rPr sz="4800" b="1" spc="-95" dirty="0">
                <a:latin typeface="Tahoma"/>
                <a:cs typeface="Tahoma"/>
              </a:rPr>
              <a:t>прочитать</a:t>
            </a:r>
            <a:r>
              <a:rPr sz="4800" b="1" spc="-245" dirty="0">
                <a:latin typeface="Tahoma"/>
                <a:cs typeface="Tahoma"/>
              </a:rPr>
              <a:t> </a:t>
            </a:r>
            <a:endParaRPr lang="ru-RU" sz="4800" b="1" spc="-245" dirty="0" smtClean="0">
              <a:latin typeface="Tahoma"/>
              <a:cs typeface="Tahoma"/>
            </a:endParaRPr>
          </a:p>
          <a:p>
            <a:pPr marL="12700" marR="66675" algn="ctr">
              <a:lnSpc>
                <a:spcPts val="2930"/>
              </a:lnSpc>
              <a:spcBef>
                <a:spcPts val="380"/>
              </a:spcBef>
            </a:pPr>
            <a:endParaRPr lang="ru-RU" sz="4800" b="1" spc="-245" dirty="0">
              <a:latin typeface="Tahoma"/>
              <a:cs typeface="Tahoma"/>
            </a:endParaRPr>
          </a:p>
          <a:p>
            <a:pPr marL="12700" marR="66675" algn="ctr">
              <a:lnSpc>
                <a:spcPts val="2930"/>
              </a:lnSpc>
              <a:spcBef>
                <a:spcPts val="380"/>
              </a:spcBef>
            </a:pPr>
            <a:r>
              <a:rPr sz="4800" b="1" spc="-65" dirty="0" smtClean="0">
                <a:latin typeface="Tahoma"/>
                <a:cs typeface="Tahoma"/>
              </a:rPr>
              <a:t>небольшой </a:t>
            </a:r>
            <a:r>
              <a:rPr sz="4800" b="1" spc="-10" dirty="0">
                <a:latin typeface="Tahoma"/>
                <a:cs typeface="Tahoma"/>
              </a:rPr>
              <a:t>текст</a:t>
            </a:r>
            <a:r>
              <a:rPr sz="4800" b="1" spc="-10" dirty="0" smtClean="0">
                <a:latin typeface="Tahoma"/>
                <a:cs typeface="Tahoma"/>
              </a:rPr>
              <a:t>.</a:t>
            </a:r>
            <a:endParaRPr lang="ru-RU" sz="4800" b="1" spc="-10" dirty="0" smtClean="0">
              <a:latin typeface="Tahoma"/>
              <a:cs typeface="Tahoma"/>
            </a:endParaRPr>
          </a:p>
          <a:p>
            <a:pPr marL="12700" marR="66675" algn="ctr">
              <a:lnSpc>
                <a:spcPts val="2930"/>
              </a:lnSpc>
              <a:spcBef>
                <a:spcPts val="380"/>
              </a:spcBef>
            </a:pPr>
            <a:endParaRPr sz="4800" b="1" dirty="0">
              <a:latin typeface="Tahoma"/>
              <a:cs typeface="Tahoma"/>
            </a:endParaRPr>
          </a:p>
          <a:p>
            <a:pPr marL="12700" marR="5080" algn="l">
              <a:lnSpc>
                <a:spcPts val="4650"/>
              </a:lnSpc>
              <a:spcBef>
                <a:spcPts val="140"/>
              </a:spcBef>
            </a:pPr>
            <a:r>
              <a:rPr sz="4800" b="1" dirty="0">
                <a:latin typeface="Tahoma"/>
                <a:cs typeface="Tahoma"/>
              </a:rPr>
              <a:t>На</a:t>
            </a:r>
            <a:r>
              <a:rPr sz="4800" b="1" spc="-225" dirty="0">
                <a:latin typeface="Tahoma"/>
                <a:cs typeface="Tahoma"/>
              </a:rPr>
              <a:t> </a:t>
            </a:r>
            <a:r>
              <a:rPr sz="4800" b="1" spc="-45" dirty="0">
                <a:latin typeface="Tahoma"/>
                <a:cs typeface="Tahoma"/>
              </a:rPr>
              <a:t>подготовку</a:t>
            </a:r>
            <a:r>
              <a:rPr sz="4800" b="1" spc="-240" dirty="0">
                <a:latin typeface="Tahoma"/>
                <a:cs typeface="Tahoma"/>
              </a:rPr>
              <a:t> </a:t>
            </a:r>
            <a:r>
              <a:rPr sz="4800" b="1" spc="210" dirty="0">
                <a:latin typeface="Tahoma"/>
                <a:cs typeface="Tahoma"/>
              </a:rPr>
              <a:t>–</a:t>
            </a:r>
            <a:r>
              <a:rPr sz="4800" b="1" spc="-245" dirty="0">
                <a:latin typeface="Tahoma"/>
                <a:cs typeface="Tahoma"/>
              </a:rPr>
              <a:t> </a:t>
            </a:r>
            <a:r>
              <a:rPr sz="4800" b="1" spc="-40" dirty="0">
                <a:latin typeface="Tahoma"/>
                <a:cs typeface="Tahoma"/>
              </a:rPr>
              <a:t>максимум</a:t>
            </a:r>
            <a:r>
              <a:rPr sz="4800" b="1" spc="-240" dirty="0">
                <a:latin typeface="Tahoma"/>
                <a:cs typeface="Tahoma"/>
              </a:rPr>
              <a:t> </a:t>
            </a:r>
            <a:r>
              <a:rPr sz="4800" b="1" spc="-150" dirty="0">
                <a:latin typeface="Tahoma"/>
                <a:cs typeface="Tahoma"/>
              </a:rPr>
              <a:t>2</a:t>
            </a:r>
            <a:r>
              <a:rPr sz="4800" b="1" spc="-270" dirty="0">
                <a:latin typeface="Tahoma"/>
                <a:cs typeface="Tahoma"/>
              </a:rPr>
              <a:t> </a:t>
            </a:r>
            <a:r>
              <a:rPr sz="4800" b="1" spc="-20" dirty="0">
                <a:latin typeface="Tahoma"/>
                <a:cs typeface="Tahoma"/>
              </a:rPr>
              <a:t>минуты. </a:t>
            </a:r>
            <a:r>
              <a:rPr sz="4800" b="1" spc="-80" dirty="0">
                <a:latin typeface="Tahoma"/>
                <a:cs typeface="Tahoma"/>
              </a:rPr>
              <a:t>Время</a:t>
            </a:r>
            <a:r>
              <a:rPr sz="4800" b="1" spc="-280" dirty="0">
                <a:latin typeface="Tahoma"/>
                <a:cs typeface="Tahoma"/>
              </a:rPr>
              <a:t> </a:t>
            </a:r>
            <a:r>
              <a:rPr sz="4800" b="1" spc="-125" dirty="0">
                <a:latin typeface="Tahoma"/>
                <a:cs typeface="Tahoma"/>
              </a:rPr>
              <a:t>на</a:t>
            </a:r>
            <a:r>
              <a:rPr sz="4800" b="1" spc="-245" dirty="0">
                <a:latin typeface="Tahoma"/>
                <a:cs typeface="Tahoma"/>
              </a:rPr>
              <a:t> </a:t>
            </a:r>
            <a:r>
              <a:rPr sz="4800" b="1" spc="-80" dirty="0">
                <a:latin typeface="Tahoma"/>
                <a:cs typeface="Tahoma"/>
              </a:rPr>
              <a:t>ответ</a:t>
            </a:r>
            <a:r>
              <a:rPr sz="4800" b="1" spc="-290" dirty="0">
                <a:latin typeface="Tahoma"/>
                <a:cs typeface="Tahoma"/>
              </a:rPr>
              <a:t> </a:t>
            </a:r>
            <a:r>
              <a:rPr sz="4800" b="1" spc="210" dirty="0">
                <a:latin typeface="Tahoma"/>
                <a:cs typeface="Tahoma"/>
              </a:rPr>
              <a:t>–</a:t>
            </a:r>
            <a:r>
              <a:rPr sz="4800" b="1" spc="-265" dirty="0">
                <a:latin typeface="Tahoma"/>
                <a:cs typeface="Tahoma"/>
              </a:rPr>
              <a:t> </a:t>
            </a:r>
            <a:r>
              <a:rPr sz="4800" b="1" spc="-150" dirty="0">
                <a:latin typeface="Tahoma"/>
                <a:cs typeface="Tahoma"/>
              </a:rPr>
              <a:t>2</a:t>
            </a:r>
            <a:r>
              <a:rPr sz="4800" b="1" spc="-290" dirty="0">
                <a:latin typeface="Tahoma"/>
                <a:cs typeface="Tahoma"/>
              </a:rPr>
              <a:t> </a:t>
            </a:r>
            <a:r>
              <a:rPr sz="4800" b="1" spc="-10" dirty="0">
                <a:latin typeface="Tahoma"/>
                <a:cs typeface="Tahoma"/>
              </a:rPr>
              <a:t>минуты</a:t>
            </a:r>
            <a:endParaRPr sz="4800" b="1" dirty="0">
              <a:latin typeface="Tahoma"/>
              <a:cs typeface="Tahoma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6858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571500"/>
            <a:ext cx="7905749" cy="5143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1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50" dirty="0"/>
              <a:t>3</a:t>
            </a:r>
            <a:r>
              <a:rPr spc="-305" dirty="0"/>
              <a:t> </a:t>
            </a:r>
            <a:r>
              <a:rPr spc="-10" dirty="0"/>
              <a:t>группам критериев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449196" y="2901949"/>
            <a:ext cx="104648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385" dirty="0">
                <a:solidFill>
                  <a:srgbClr val="E10000"/>
                </a:solidFill>
                <a:latin typeface="Trebuchet MS"/>
                <a:cs typeface="Trebuchet MS"/>
              </a:rPr>
              <a:t>З</a:t>
            </a:r>
            <a:endParaRPr sz="15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37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87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1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304800"/>
            <a:ext cx="4842510" cy="149225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85" dirty="0">
                <a:latin typeface="Trebuchet MS"/>
                <a:cs typeface="Trebuchet MS"/>
              </a:rPr>
              <a:t>Задание</a:t>
            </a:r>
            <a:r>
              <a:rPr sz="5250" b="1" spc="-530" dirty="0">
                <a:latin typeface="Trebuchet MS"/>
                <a:cs typeface="Trebuchet MS"/>
              </a:rPr>
              <a:t> </a:t>
            </a:r>
            <a:r>
              <a:rPr sz="5250" b="1" spc="-595" dirty="0">
                <a:latin typeface="Trebuchet MS"/>
                <a:cs typeface="Trebuchet MS"/>
              </a:rPr>
              <a:t>2. </a:t>
            </a:r>
            <a:r>
              <a:rPr sz="5250" b="1" spc="-254" dirty="0">
                <a:latin typeface="Trebuchet MS"/>
                <a:cs typeface="Trebuchet MS"/>
              </a:rPr>
              <a:t>Пересказ</a:t>
            </a:r>
            <a:r>
              <a:rPr sz="5250" b="1" spc="-500" dirty="0">
                <a:latin typeface="Trebuchet MS"/>
                <a:cs typeface="Trebuchet MS"/>
              </a:rPr>
              <a:t> </a:t>
            </a:r>
            <a:r>
              <a:rPr sz="5250" b="1" spc="-210" dirty="0">
                <a:latin typeface="Trebuchet MS"/>
                <a:cs typeface="Trebuchet MS"/>
              </a:rPr>
              <a:t>текста</a:t>
            </a:r>
            <a:endParaRPr sz="52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2286000"/>
            <a:ext cx="10210800" cy="2878801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135890" algn="l">
              <a:lnSpc>
                <a:spcPts val="2930"/>
              </a:lnSpc>
              <a:spcBef>
                <a:spcPts val="380"/>
              </a:spcBef>
            </a:pPr>
            <a:r>
              <a:rPr sz="3600" b="1" spc="-75" dirty="0">
                <a:latin typeface="Times New Roman" pitchFamily="18" charset="0"/>
                <a:cs typeface="Times New Roman" pitchFamily="18" charset="0"/>
              </a:rPr>
              <a:t>Выпускнику</a:t>
            </a:r>
            <a:r>
              <a:rPr sz="36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60" dirty="0"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sz="3600" b="1" spc="-1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30" dirty="0" smtClean="0">
                <a:latin typeface="Times New Roman" pitchFamily="18" charset="0"/>
                <a:cs typeface="Times New Roman" pitchFamily="18" charset="0"/>
              </a:rPr>
              <a:t>пересказать</a:t>
            </a:r>
            <a:endParaRPr lang="ru-RU" sz="3600" b="1" spc="-13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35890" algn="l">
              <a:lnSpc>
                <a:spcPts val="2930"/>
              </a:lnSpc>
              <a:spcBef>
                <a:spcPts val="380"/>
              </a:spcBef>
            </a:pPr>
            <a:r>
              <a:rPr sz="3600" b="1" spc="-2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30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sz="3600" b="1" spc="-110" dirty="0">
                <a:latin typeface="Times New Roman" pitchFamily="18" charset="0"/>
                <a:cs typeface="Times New Roman" pitchFamily="18" charset="0"/>
              </a:rPr>
              <a:t>задания</a:t>
            </a:r>
            <a:r>
              <a:rPr sz="3600" b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5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3600" b="1" spc="-2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8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3600" b="1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" dirty="0">
                <a:latin typeface="Times New Roman" pitchFamily="18" charset="0"/>
                <a:cs typeface="Times New Roman" pitchFamily="18" charset="0"/>
              </a:rPr>
              <a:t>встроить </a:t>
            </a:r>
            <a:endParaRPr lang="ru-RU" sz="3600" b="1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35890" algn="l">
              <a:lnSpc>
                <a:spcPts val="2930"/>
              </a:lnSpc>
              <a:spcBef>
                <a:spcPts val="380"/>
              </a:spcBef>
            </a:pPr>
            <a:r>
              <a:rPr sz="3600" b="1" spc="-90" dirty="0" smtClean="0">
                <a:latin typeface="Times New Roman" pitchFamily="18" charset="0"/>
                <a:cs typeface="Times New Roman" pitchFamily="18" charset="0"/>
              </a:rPr>
              <a:t>дополнительный</a:t>
            </a:r>
            <a:r>
              <a:rPr sz="3600" b="1" spc="-1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" dirty="0">
                <a:latin typeface="Times New Roman" pitchFamily="18" charset="0"/>
                <a:cs typeface="Times New Roman" pitchFamily="18" charset="0"/>
              </a:rPr>
              <a:t>материал</a:t>
            </a:r>
            <a:r>
              <a:rPr sz="3600" b="1" spc="-1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spc="-1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135890" algn="l">
              <a:lnSpc>
                <a:spcPts val="2930"/>
              </a:lnSpc>
              <a:spcBef>
                <a:spcPts val="380"/>
              </a:spcBef>
            </a:pPr>
            <a:endParaRPr sz="3600" b="1" dirty="0">
              <a:latin typeface="Times New Roman" pitchFamily="18" charset="0"/>
              <a:cs typeface="Times New Roman" pitchFamily="18" charset="0"/>
            </a:endParaRPr>
          </a:p>
          <a:p>
            <a:pPr marL="12700" marR="5080" algn="l">
              <a:lnSpc>
                <a:spcPts val="4650"/>
              </a:lnSpc>
              <a:spcBef>
                <a:spcPts val="135"/>
              </a:spcBef>
            </a:pPr>
            <a:r>
              <a:rPr sz="3600" b="1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36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45" dirty="0">
                <a:latin typeface="Times New Roman" pitchFamily="18" charset="0"/>
                <a:cs typeface="Times New Roman" pitchFamily="18" charset="0"/>
              </a:rPr>
              <a:t>подготовку</a:t>
            </a:r>
            <a:r>
              <a:rPr sz="3600" b="1" spc="-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21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3600" b="1" spc="-2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40" dirty="0">
                <a:latin typeface="Times New Roman" pitchFamily="18" charset="0"/>
                <a:cs typeface="Times New Roman" pitchFamily="18" charset="0"/>
              </a:rPr>
              <a:t>максимум</a:t>
            </a:r>
            <a:r>
              <a:rPr sz="3600" b="1" spc="-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5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sz="3600" b="1" spc="-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20" dirty="0">
                <a:latin typeface="Times New Roman" pitchFamily="18" charset="0"/>
                <a:cs typeface="Times New Roman" pitchFamily="18" charset="0"/>
              </a:rPr>
              <a:t>минуты. </a:t>
            </a:r>
            <a:endParaRPr lang="ru-RU" sz="3600" b="1" spc="-20" dirty="0" smtClean="0">
              <a:latin typeface="Times New Roman" pitchFamily="18" charset="0"/>
              <a:cs typeface="Times New Roman" pitchFamily="18" charset="0"/>
            </a:endParaRPr>
          </a:p>
          <a:p>
            <a:pPr marL="12700" marR="5080" algn="l">
              <a:lnSpc>
                <a:spcPts val="4650"/>
              </a:lnSpc>
              <a:spcBef>
                <a:spcPts val="135"/>
              </a:spcBef>
            </a:pPr>
            <a:r>
              <a:rPr sz="3600" b="1" spc="-80" dirty="0" smtClean="0">
                <a:latin typeface="Times New Roman" pitchFamily="18" charset="0"/>
                <a:cs typeface="Times New Roman" pitchFamily="18" charset="0"/>
              </a:rPr>
              <a:t>Время</a:t>
            </a:r>
            <a:r>
              <a:rPr sz="3600" b="1" spc="-2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2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3600" b="1" spc="-2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80" dirty="0"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sz="3600" b="1" spc="-2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21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sz="3600" b="1" spc="-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5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3600" b="1" spc="-2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spc="-10" dirty="0">
                <a:latin typeface="Times New Roman" pitchFamily="18" charset="0"/>
                <a:cs typeface="Times New Roman" pitchFamily="18" charset="0"/>
              </a:rPr>
              <a:t>минуты</a:t>
            </a:r>
            <a:endParaRPr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6858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2500" y="571503"/>
            <a:ext cx="7905749" cy="51911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2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50" dirty="0"/>
              <a:t>3</a:t>
            </a:r>
            <a:r>
              <a:rPr spc="-305" dirty="0"/>
              <a:t> </a:t>
            </a:r>
            <a:r>
              <a:rPr spc="-10" dirty="0"/>
              <a:t>группам критериев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449196" y="2901952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1105" dirty="0">
                <a:solidFill>
                  <a:srgbClr val="E10000"/>
                </a:solidFill>
                <a:latin typeface="Trebuchet MS"/>
                <a:cs typeface="Trebuchet MS"/>
              </a:rPr>
              <a:t>4</a:t>
            </a:r>
            <a:endParaRPr sz="15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40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90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2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5200" y="304800"/>
            <a:ext cx="5027930" cy="2159000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12700" marR="5080">
              <a:lnSpc>
                <a:spcPts val="5250"/>
              </a:lnSpc>
              <a:spcBef>
                <a:spcPts val="1150"/>
              </a:spcBef>
            </a:pPr>
            <a:r>
              <a:rPr sz="5250" b="1" spc="-285" dirty="0">
                <a:latin typeface="Trebuchet MS"/>
                <a:cs typeface="Trebuchet MS"/>
              </a:rPr>
              <a:t>Задание</a:t>
            </a:r>
            <a:r>
              <a:rPr sz="5250" b="1" spc="-530" dirty="0">
                <a:latin typeface="Trebuchet MS"/>
                <a:cs typeface="Trebuchet MS"/>
              </a:rPr>
              <a:t> </a:t>
            </a:r>
            <a:r>
              <a:rPr sz="5250" b="1" spc="-670" dirty="0">
                <a:latin typeface="Trebuchet MS"/>
                <a:cs typeface="Trebuchet MS"/>
              </a:rPr>
              <a:t>3. </a:t>
            </a:r>
            <a:r>
              <a:rPr sz="5250" b="1" spc="-225" dirty="0">
                <a:latin typeface="Trebuchet MS"/>
                <a:cs typeface="Trebuchet MS"/>
              </a:rPr>
              <a:t>Монологическое </a:t>
            </a:r>
            <a:r>
              <a:rPr sz="5250" b="1" spc="-350" dirty="0">
                <a:latin typeface="Trebuchet MS"/>
                <a:cs typeface="Trebuchet MS"/>
              </a:rPr>
              <a:t>высказывание</a:t>
            </a:r>
            <a:endParaRPr sz="52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2362200"/>
            <a:ext cx="10591799" cy="3227165"/>
          </a:xfrm>
          <a:prstGeom prst="rect">
            <a:avLst/>
          </a:prstGeom>
        </p:spPr>
        <p:txBody>
          <a:bodyPr vert="horz" wrap="square" lIns="0" tIns="206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3200" b="1" spc="-75" dirty="0">
                <a:latin typeface="Times New Roman" pitchFamily="18" charset="0"/>
                <a:cs typeface="Times New Roman" pitchFamily="18" charset="0"/>
              </a:rPr>
              <a:t>Три</a:t>
            </a:r>
            <a:r>
              <a:rPr sz="3200" b="1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85" dirty="0">
                <a:latin typeface="Times New Roman" pitchFamily="18" charset="0"/>
                <a:cs typeface="Times New Roman" pitchFamily="18" charset="0"/>
              </a:rPr>
              <a:t>темы</a:t>
            </a:r>
            <a:r>
              <a:rPr sz="3200" b="1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14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z="3200" b="1" spc="-2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5" dirty="0">
                <a:latin typeface="Times New Roman" pitchFamily="18" charset="0"/>
                <a:cs typeface="Times New Roman" pitchFamily="18" charset="0"/>
              </a:rPr>
              <a:t>монолога</a:t>
            </a:r>
            <a:r>
              <a:rPr sz="3200" b="1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2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3200" b="1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выбор: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288290" indent="-275590">
              <a:lnSpc>
                <a:spcPts val="3025"/>
              </a:lnSpc>
              <a:spcBef>
                <a:spcPts val="1530"/>
              </a:spcBef>
              <a:buChar char="–"/>
              <a:tabLst>
                <a:tab pos="288290" algn="l"/>
              </a:tabLst>
            </a:pPr>
            <a:r>
              <a:rPr sz="3200" b="1" spc="-90" dirty="0">
                <a:latin typeface="Times New Roman" pitchFamily="18" charset="0"/>
                <a:cs typeface="Times New Roman" pitchFamily="18" charset="0"/>
              </a:rPr>
              <a:t>описание</a:t>
            </a:r>
            <a:r>
              <a:rPr sz="32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фотографии;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12700" marR="1231900" indent="275590">
              <a:lnSpc>
                <a:spcPts val="2930"/>
              </a:lnSpc>
              <a:spcBef>
                <a:spcPts val="155"/>
              </a:spcBef>
              <a:buChar char="–"/>
              <a:tabLst>
                <a:tab pos="288290" algn="l"/>
              </a:tabLst>
            </a:pPr>
            <a:r>
              <a:rPr sz="3200" b="1" spc="-105" dirty="0">
                <a:latin typeface="Times New Roman" pitchFamily="18" charset="0"/>
                <a:cs typeface="Times New Roman" pitchFamily="18" charset="0"/>
              </a:rPr>
              <a:t>повествование</a:t>
            </a:r>
            <a:r>
              <a:rPr sz="3200" b="1" spc="-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2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3200" b="1" spc="-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65" dirty="0"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sz="3200" b="1" spc="-75" dirty="0">
                <a:latin typeface="Times New Roman" pitchFamily="18" charset="0"/>
                <a:cs typeface="Times New Roman" pitchFamily="18" charset="0"/>
              </a:rPr>
              <a:t>жизненного</a:t>
            </a:r>
            <a:r>
              <a:rPr sz="3200" b="1" spc="-1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опыта;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288290" indent="-275590">
              <a:lnSpc>
                <a:spcPts val="2755"/>
              </a:lnSpc>
              <a:buChar char="–"/>
              <a:tabLst>
                <a:tab pos="288290" algn="l"/>
              </a:tabLst>
            </a:pPr>
            <a:r>
              <a:rPr sz="3200" b="1" spc="-90" dirty="0">
                <a:latin typeface="Times New Roman" pitchFamily="18" charset="0"/>
                <a:cs typeface="Times New Roman" pitchFamily="18" charset="0"/>
              </a:rPr>
              <a:t>рассуждение</a:t>
            </a:r>
            <a:r>
              <a:rPr sz="3200" b="1" spc="-2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8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sz="3200" b="1" spc="-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 smtClean="0">
                <a:latin typeface="Times New Roman" pitchFamily="18" charset="0"/>
                <a:cs typeface="Times New Roman" pitchFamily="18" charset="0"/>
              </a:rPr>
              <a:t>определенной</a:t>
            </a:r>
            <a:r>
              <a:rPr lang="ru-RU" sz="3200" b="1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 smtClean="0">
                <a:latin typeface="Times New Roman" pitchFamily="18" charset="0"/>
                <a:cs typeface="Times New Roman" pitchFamily="18" charset="0"/>
              </a:rPr>
              <a:t>проблеме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ts val="2920"/>
              </a:lnSpc>
              <a:spcBef>
                <a:spcPts val="1795"/>
              </a:spcBef>
            </a:pPr>
            <a:r>
              <a:rPr sz="3200" b="1" spc="-15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3200" b="1" spc="-2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40" dirty="0">
                <a:latin typeface="Times New Roman" pitchFamily="18" charset="0"/>
                <a:cs typeface="Times New Roman" pitchFamily="18" charset="0"/>
              </a:rPr>
              <a:t>минута</a:t>
            </a:r>
            <a:r>
              <a:rPr sz="3200" b="1" spc="-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2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3200" b="1" spc="-2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45" dirty="0">
                <a:latin typeface="Times New Roman" pitchFamily="18" charset="0"/>
                <a:cs typeface="Times New Roman" pitchFamily="18" charset="0"/>
              </a:rPr>
              <a:t>подготовку</a:t>
            </a:r>
            <a:r>
              <a:rPr sz="3200" b="1" spc="-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8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3200" b="1" spc="-2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5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3200" b="1" spc="-29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минуты </a:t>
            </a:r>
            <a:r>
              <a:rPr sz="3200" b="1" spc="-125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sz="3200" b="1" spc="-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" dirty="0">
                <a:latin typeface="Times New Roman" pitchFamily="18" charset="0"/>
                <a:cs typeface="Times New Roman" pitchFamily="18" charset="0"/>
              </a:rPr>
              <a:t>монолог.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  <a:p>
            <a:pPr marL="12700" marR="362585">
              <a:lnSpc>
                <a:spcPts val="2930"/>
              </a:lnSpc>
              <a:spcBef>
                <a:spcPts val="1730"/>
              </a:spcBef>
            </a:pPr>
            <a:r>
              <a:rPr sz="3200" b="1" spc="-25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sz="3200" b="1" spc="-2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65" dirty="0">
                <a:latin typeface="Times New Roman" pitchFamily="18" charset="0"/>
                <a:cs typeface="Times New Roman" pitchFamily="18" charset="0"/>
              </a:rPr>
              <a:t>каждого</a:t>
            </a:r>
            <a:r>
              <a:rPr sz="3200" b="1" spc="-2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100" dirty="0">
                <a:latin typeface="Times New Roman" pitchFamily="18" charset="0"/>
                <a:cs typeface="Times New Roman" pitchFamily="18" charset="0"/>
              </a:rPr>
              <a:t>типа</a:t>
            </a:r>
            <a:r>
              <a:rPr sz="3200" b="1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55" dirty="0">
                <a:latin typeface="Times New Roman" pitchFamily="18" charset="0"/>
                <a:cs typeface="Times New Roman" pitchFamily="18" charset="0"/>
              </a:rPr>
              <a:t>монолога</a:t>
            </a:r>
            <a:r>
              <a:rPr sz="3200" b="1" spc="-22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spc="-45" dirty="0">
                <a:latin typeface="Times New Roman" pitchFamily="18" charset="0"/>
                <a:cs typeface="Times New Roman" pitchFamily="18" charset="0"/>
              </a:rPr>
              <a:t>есть </a:t>
            </a:r>
            <a:r>
              <a:rPr sz="3200" b="1" spc="-105" dirty="0" smtClean="0">
                <a:latin typeface="Times New Roman" pitchFamily="18" charset="0"/>
                <a:cs typeface="Times New Roman" pitchFamily="18" charset="0"/>
              </a:rPr>
              <a:t>карточка-</a:t>
            </a:r>
            <a:r>
              <a:rPr lang="ru-RU" sz="3200" b="1" spc="-105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sz="3200" b="1" spc="-10" dirty="0" smtClean="0">
                <a:latin typeface="Times New Roman" pitchFamily="18" charset="0"/>
                <a:cs typeface="Times New Roman" pitchFamily="18" charset="0"/>
              </a:rPr>
              <a:t>одсказка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1295400"/>
            <a:ext cx="7334248" cy="446722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>
              <a:lnSpc>
                <a:spcPts val="2930"/>
              </a:lnSpc>
              <a:spcBef>
                <a:spcPts val="380"/>
              </a:spcBef>
            </a:pPr>
            <a:r>
              <a:rPr spc="-95" dirty="0"/>
              <a:t>Задание</a:t>
            </a:r>
            <a:r>
              <a:rPr spc="-215" dirty="0"/>
              <a:t> </a:t>
            </a:r>
            <a:r>
              <a:rPr spc="-50" dirty="0"/>
              <a:t>3 </a:t>
            </a:r>
            <a:r>
              <a:rPr spc="-85" dirty="0"/>
              <a:t>оценивают</a:t>
            </a:r>
            <a:r>
              <a:rPr spc="-245" dirty="0"/>
              <a:t> </a:t>
            </a:r>
            <a:r>
              <a:rPr spc="-60" dirty="0"/>
              <a:t>по </a:t>
            </a:r>
            <a:r>
              <a:rPr spc="-150" dirty="0"/>
              <a:t>2</a:t>
            </a:r>
            <a:r>
              <a:rPr spc="-305" dirty="0"/>
              <a:t> </a:t>
            </a:r>
            <a:r>
              <a:rPr spc="-10" dirty="0"/>
              <a:t>группам критериев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68196" y="2901949"/>
            <a:ext cx="10179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0" b="1" spc="-1105" dirty="0">
                <a:solidFill>
                  <a:srgbClr val="E10000"/>
                </a:solidFill>
                <a:latin typeface="Trebuchet MS"/>
                <a:cs typeface="Trebuchet MS"/>
              </a:rPr>
              <a:t>3</a:t>
            </a:r>
            <a:endParaRPr sz="15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8753" y="4901437"/>
            <a:ext cx="2012950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150" dirty="0">
                <a:solidFill>
                  <a:srgbClr val="E10000"/>
                </a:solidFill>
                <a:latin typeface="Tahoma"/>
                <a:cs typeface="Tahoma"/>
              </a:rPr>
              <a:t>балла</a:t>
            </a:r>
            <a:r>
              <a:rPr sz="2250" spc="-245" dirty="0">
                <a:solidFill>
                  <a:srgbClr val="E10000"/>
                </a:solidFill>
                <a:latin typeface="Tahoma"/>
                <a:cs typeface="Tahoma"/>
              </a:rPr>
              <a:t> </a:t>
            </a:r>
            <a:r>
              <a:rPr sz="2250" spc="-25" dirty="0">
                <a:solidFill>
                  <a:srgbClr val="E10000"/>
                </a:solidFill>
                <a:latin typeface="Tahoma"/>
                <a:cs typeface="Tahoma"/>
              </a:rPr>
              <a:t>максимум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8753" y="5187187"/>
            <a:ext cx="2073275" cy="65532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>
              <a:lnSpc>
                <a:spcPts val="2250"/>
              </a:lnSpc>
              <a:spcBef>
                <a:spcPts val="555"/>
              </a:spcBef>
            </a:pPr>
            <a:r>
              <a:rPr sz="2250" spc="-40" dirty="0">
                <a:latin typeface="Tahoma"/>
                <a:cs typeface="Tahoma"/>
              </a:rPr>
              <a:t>можно</a:t>
            </a:r>
            <a:r>
              <a:rPr sz="2250" spc="-220" dirty="0">
                <a:latin typeface="Tahoma"/>
                <a:cs typeface="Tahoma"/>
              </a:rPr>
              <a:t> </a:t>
            </a:r>
            <a:r>
              <a:rPr sz="2250" spc="-70" dirty="0">
                <a:latin typeface="Tahoma"/>
                <a:cs typeface="Tahoma"/>
              </a:rPr>
              <a:t>получить </a:t>
            </a:r>
            <a:r>
              <a:rPr sz="2250" spc="-160" dirty="0">
                <a:latin typeface="Tahoma"/>
                <a:cs typeface="Tahoma"/>
              </a:rPr>
              <a:t>за</a:t>
            </a:r>
            <a:r>
              <a:rPr sz="2250" spc="-270" dirty="0">
                <a:latin typeface="Tahoma"/>
                <a:cs typeface="Tahoma"/>
              </a:rPr>
              <a:t> </a:t>
            </a:r>
            <a:r>
              <a:rPr sz="2250" spc="-130" dirty="0">
                <a:latin typeface="Tahoma"/>
                <a:cs typeface="Tahoma"/>
              </a:rPr>
              <a:t>задание</a:t>
            </a:r>
            <a:r>
              <a:rPr sz="2250" spc="-195" dirty="0">
                <a:latin typeface="Tahoma"/>
                <a:cs typeface="Tahoma"/>
              </a:rPr>
              <a:t> </a:t>
            </a:r>
            <a:r>
              <a:rPr sz="2250" spc="-60" dirty="0">
                <a:latin typeface="Tahoma"/>
                <a:cs typeface="Tahoma"/>
              </a:rPr>
              <a:t>3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762000" y="6248400"/>
            <a:ext cx="20504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265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МБОУ СОШ 16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</TotalTime>
  <Words>376</Words>
  <Application>Microsoft Office PowerPoint</Application>
  <PresentationFormat>Произвольный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Итоговое</vt:lpstr>
      <vt:lpstr>12 февраля</vt:lpstr>
      <vt:lpstr>Слайд 3</vt:lpstr>
      <vt:lpstr>Задание 1. Чтение текста</vt:lpstr>
      <vt:lpstr>Задание 1 оценивают по 3 группам критериев</vt:lpstr>
      <vt:lpstr>Задание 2. Пересказ текста</vt:lpstr>
      <vt:lpstr>Задание 2 оценивают по 3 группам критериев</vt:lpstr>
      <vt:lpstr>Задание 3. Монологическое высказывание</vt:lpstr>
      <vt:lpstr>Задание 3 оценивают по 2 группам критериев</vt:lpstr>
      <vt:lpstr>Задание 4. Диалог</vt:lpstr>
      <vt:lpstr>Задание 4 оценивают по одному критерию</vt:lpstr>
      <vt:lpstr>Дополнительная оценка за грамотность речи  </vt:lpstr>
      <vt:lpstr>Максимум 7 баллов можно получить за грамотность речи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</dc:title>
  <dc:creator>Lenovo</dc:creator>
  <cp:lastModifiedBy>Lenovo</cp:lastModifiedBy>
  <cp:revision>8</cp:revision>
  <dcterms:created xsi:type="dcterms:W3CDTF">2025-01-30T07:17:11Z</dcterms:created>
  <dcterms:modified xsi:type="dcterms:W3CDTF">2025-01-30T08:13:25Z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2024-12-12T00:00:00Z</vt:filetime>
  </property>
  <property fmtid="{D5CDD505-2E9C-101B-9397-08002B2CF9AE}" pid="3" name="Creator">
    <vt:lpwstr>Chromium</vt:lpwstr>
  </property>
  <property fmtid="{D5CDD505-2E9C-101B-9397-08002B2CF9AE}" pid="4" name="LastSaved">
    <vt:filetime>2025-01-30T00:00:00Z</vt:filetime>
  </property>
  <property fmtid="{D5CDD505-2E9C-101B-9397-08002B2CF9AE}" pid="5" name="Producer">
    <vt:lpwstr>Skia/PDF m79</vt:lpwstr>
  </property>
</Properties>
</file>